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1"/>
  </p:notesMasterIdLst>
  <p:handoutMasterIdLst>
    <p:handoutMasterId r:id="rId42"/>
  </p:handoutMasterIdLst>
  <p:sldIdLst>
    <p:sldId id="256" r:id="rId3"/>
    <p:sldId id="264" r:id="rId4"/>
    <p:sldId id="439" r:id="rId5"/>
    <p:sldId id="438" r:id="rId6"/>
    <p:sldId id="400" r:id="rId7"/>
    <p:sldId id="397" r:id="rId8"/>
    <p:sldId id="398" r:id="rId9"/>
    <p:sldId id="399" r:id="rId10"/>
    <p:sldId id="389" r:id="rId11"/>
    <p:sldId id="372" r:id="rId12"/>
    <p:sldId id="440" r:id="rId13"/>
    <p:sldId id="442" r:id="rId14"/>
    <p:sldId id="302" r:id="rId15"/>
    <p:sldId id="390" r:id="rId16"/>
    <p:sldId id="441" r:id="rId17"/>
    <p:sldId id="436" r:id="rId18"/>
    <p:sldId id="419" r:id="rId19"/>
    <p:sldId id="420" r:id="rId20"/>
    <p:sldId id="421" r:id="rId21"/>
    <p:sldId id="379" r:id="rId22"/>
    <p:sldId id="402" r:id="rId23"/>
    <p:sldId id="443" r:id="rId24"/>
    <p:sldId id="445" r:id="rId25"/>
    <p:sldId id="444" r:id="rId26"/>
    <p:sldId id="401" r:id="rId27"/>
    <p:sldId id="447" r:id="rId28"/>
    <p:sldId id="261" r:id="rId29"/>
    <p:sldId id="387" r:id="rId30"/>
    <p:sldId id="388" r:id="rId31"/>
    <p:sldId id="431" r:id="rId32"/>
    <p:sldId id="422" r:id="rId33"/>
    <p:sldId id="405" r:id="rId34"/>
    <p:sldId id="406" r:id="rId35"/>
    <p:sldId id="450" r:id="rId36"/>
    <p:sldId id="451" r:id="rId37"/>
    <p:sldId id="448" r:id="rId38"/>
    <p:sldId id="449" r:id="rId39"/>
    <p:sldId id="378" r:id="rId40"/>
  </p:sldIdLst>
  <p:sldSz cx="9144000" cy="6858000" type="screen4x3"/>
  <p:notesSz cx="6858000" cy="9144000"/>
  <p:defaultTextStyle>
    <a:defPPr>
      <a:defRPr lang="en-US"/>
    </a:defPPr>
    <a:lvl1pPr algn="l" rtl="0" fontAlgn="base">
      <a:spcBef>
        <a:spcPct val="0"/>
      </a:spcBef>
      <a:spcAft>
        <a:spcPct val="0"/>
      </a:spcAft>
      <a:defRPr sz="2800" kern="1200">
        <a:solidFill>
          <a:schemeClr val="bg1"/>
        </a:solidFill>
        <a:latin typeface="Times New Roman" pitchFamily="18" charset="0"/>
        <a:ea typeface="+mn-ea"/>
        <a:cs typeface="+mn-cs"/>
      </a:defRPr>
    </a:lvl1pPr>
    <a:lvl2pPr marL="457200" algn="l" rtl="0" fontAlgn="base">
      <a:spcBef>
        <a:spcPct val="0"/>
      </a:spcBef>
      <a:spcAft>
        <a:spcPct val="0"/>
      </a:spcAft>
      <a:defRPr sz="2800" kern="1200">
        <a:solidFill>
          <a:schemeClr val="bg1"/>
        </a:solidFill>
        <a:latin typeface="Times New Roman" pitchFamily="18" charset="0"/>
        <a:ea typeface="+mn-ea"/>
        <a:cs typeface="+mn-cs"/>
      </a:defRPr>
    </a:lvl2pPr>
    <a:lvl3pPr marL="914400" algn="l" rtl="0" fontAlgn="base">
      <a:spcBef>
        <a:spcPct val="0"/>
      </a:spcBef>
      <a:spcAft>
        <a:spcPct val="0"/>
      </a:spcAft>
      <a:defRPr sz="2800" kern="1200">
        <a:solidFill>
          <a:schemeClr val="bg1"/>
        </a:solidFill>
        <a:latin typeface="Times New Roman" pitchFamily="18" charset="0"/>
        <a:ea typeface="+mn-ea"/>
        <a:cs typeface="+mn-cs"/>
      </a:defRPr>
    </a:lvl3pPr>
    <a:lvl4pPr marL="1371600" algn="l" rtl="0" fontAlgn="base">
      <a:spcBef>
        <a:spcPct val="0"/>
      </a:spcBef>
      <a:spcAft>
        <a:spcPct val="0"/>
      </a:spcAft>
      <a:defRPr sz="2800" kern="1200">
        <a:solidFill>
          <a:schemeClr val="bg1"/>
        </a:solidFill>
        <a:latin typeface="Times New Roman" pitchFamily="18" charset="0"/>
        <a:ea typeface="+mn-ea"/>
        <a:cs typeface="+mn-cs"/>
      </a:defRPr>
    </a:lvl4pPr>
    <a:lvl5pPr marL="1828800" algn="l" rtl="0" fontAlgn="base">
      <a:spcBef>
        <a:spcPct val="0"/>
      </a:spcBef>
      <a:spcAft>
        <a:spcPct val="0"/>
      </a:spcAft>
      <a:defRPr sz="2800" kern="1200">
        <a:solidFill>
          <a:schemeClr val="bg1"/>
        </a:solidFill>
        <a:latin typeface="Times New Roman" pitchFamily="18" charset="0"/>
        <a:ea typeface="+mn-ea"/>
        <a:cs typeface="+mn-cs"/>
      </a:defRPr>
    </a:lvl5pPr>
    <a:lvl6pPr marL="2286000" algn="l" defTabSz="914400" rtl="0" eaLnBrk="1" latinLnBrk="0" hangingPunct="1">
      <a:defRPr sz="2800" kern="1200">
        <a:solidFill>
          <a:schemeClr val="bg1"/>
        </a:solidFill>
        <a:latin typeface="Times New Roman" pitchFamily="18" charset="0"/>
        <a:ea typeface="+mn-ea"/>
        <a:cs typeface="+mn-cs"/>
      </a:defRPr>
    </a:lvl6pPr>
    <a:lvl7pPr marL="2743200" algn="l" defTabSz="914400" rtl="0" eaLnBrk="1" latinLnBrk="0" hangingPunct="1">
      <a:defRPr sz="2800" kern="1200">
        <a:solidFill>
          <a:schemeClr val="bg1"/>
        </a:solidFill>
        <a:latin typeface="Times New Roman" pitchFamily="18" charset="0"/>
        <a:ea typeface="+mn-ea"/>
        <a:cs typeface="+mn-cs"/>
      </a:defRPr>
    </a:lvl7pPr>
    <a:lvl8pPr marL="3200400" algn="l" defTabSz="914400" rtl="0" eaLnBrk="1" latinLnBrk="0" hangingPunct="1">
      <a:defRPr sz="2800" kern="1200">
        <a:solidFill>
          <a:schemeClr val="bg1"/>
        </a:solidFill>
        <a:latin typeface="Times New Roman" pitchFamily="18" charset="0"/>
        <a:ea typeface="+mn-ea"/>
        <a:cs typeface="+mn-cs"/>
      </a:defRPr>
    </a:lvl8pPr>
    <a:lvl9pPr marL="3657600" algn="l" defTabSz="914400" rtl="0" eaLnBrk="1" latinLnBrk="0" hangingPunct="1">
      <a:defRPr sz="2800" kern="1200">
        <a:solidFill>
          <a:schemeClr val="bg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17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808080"/>
    <a:srgbClr val="E89706"/>
    <a:srgbClr val="E10A05"/>
    <a:srgbClr val="0351ED"/>
    <a:srgbClr val="66FFFF"/>
    <a:srgbClr val="FFFF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79" autoAdjust="0"/>
    <p:restoredTop sz="80164" autoAdjust="0"/>
  </p:normalViewPr>
  <p:slideViewPr>
    <p:cSldViewPr snapToGrid="0" showGuides="1">
      <p:cViewPr varScale="1">
        <p:scale>
          <a:sx n="94" d="100"/>
          <a:sy n="94" d="100"/>
        </p:scale>
        <p:origin x="-1590" y="-102"/>
      </p:cViewPr>
      <p:guideLst>
        <p:guide orient="horz" pos="217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5310"/>
    </p:cViewPr>
  </p:sorterViewPr>
  <p:notesViewPr>
    <p:cSldViewPr snapToGrid="0">
      <p:cViewPr>
        <p:scale>
          <a:sx n="100" d="100"/>
          <a:sy n="100" d="100"/>
        </p:scale>
        <p:origin x="-163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47"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867B3E9-D0C9-42F9-BB4B-AB31A15B1E35}" type="datetimeFigureOut">
              <a:rPr lang="en-US" smtClean="0"/>
              <a:t>2/22/2019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6324D5C-4B78-4A75-B2A5-6F99028A02DA}" type="slidenum">
              <a:rPr lang="en-US" smtClean="0"/>
              <a:t>‹#›</a:t>
            </a:fld>
            <a:endParaRPr lang="en-US"/>
          </a:p>
        </p:txBody>
      </p:sp>
    </p:spTree>
    <p:extLst>
      <p:ext uri="{BB962C8B-B14F-4D97-AF65-F5344CB8AC3E}">
        <p14:creationId xmlns:p14="http://schemas.microsoft.com/office/powerpoint/2010/main" val="2259858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defRPr>
            </a:lvl1pPr>
          </a:lstStyle>
          <a:p>
            <a:pPr>
              <a:defRPr/>
            </a:pPr>
            <a:endParaRPr lang="en-US"/>
          </a:p>
        </p:txBody>
      </p:sp>
      <p:sp>
        <p:nvSpPr>
          <p:cNvPr id="634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defRPr>
            </a:lvl1pPr>
          </a:lstStyle>
          <a:p>
            <a:pPr>
              <a:defRPr/>
            </a:pPr>
            <a:endParaRPr lang="en-US"/>
          </a:p>
        </p:txBody>
      </p:sp>
      <p:sp>
        <p:nvSpPr>
          <p:cNvPr id="911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34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34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defRPr>
            </a:lvl1pPr>
          </a:lstStyle>
          <a:p>
            <a:pPr>
              <a:defRPr/>
            </a:pPr>
            <a:endParaRPr lang="en-US"/>
          </a:p>
        </p:txBody>
      </p:sp>
      <p:sp>
        <p:nvSpPr>
          <p:cNvPr id="634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pPr>
              <a:defRPr/>
            </a:pPr>
            <a:fld id="{BA9142F9-4817-4896-B470-2045EE813C0F}" type="slidenum">
              <a:rPr lang="en-US"/>
              <a:pPr>
                <a:defRPr/>
              </a:pPr>
              <a:t>‹#›</a:t>
            </a:fld>
            <a:endParaRPr lang="en-US"/>
          </a:p>
        </p:txBody>
      </p:sp>
    </p:spTree>
    <p:extLst>
      <p:ext uri="{BB962C8B-B14F-4D97-AF65-F5344CB8AC3E}">
        <p14:creationId xmlns:p14="http://schemas.microsoft.com/office/powerpoint/2010/main" val="25135119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lesson was originally developed as an introduction to the geology of the Salton Trough</a:t>
            </a:r>
            <a:r>
              <a:rPr lang="en-US" baseline="0" dirty="0"/>
              <a:t> and given during the orientation meeting for the Natural History of San Diego course. It has been modified here to provide a more complete geologic history of the entire Southern California region.</a:t>
            </a:r>
            <a:endParaRPr lang="en-US" dirty="0"/>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1</a:t>
            </a:fld>
            <a:endParaRPr lang="en-US"/>
          </a:p>
        </p:txBody>
      </p:sp>
    </p:spTree>
    <p:extLst>
      <p:ext uri="{BB962C8B-B14F-4D97-AF65-F5344CB8AC3E}">
        <p14:creationId xmlns:p14="http://schemas.microsoft.com/office/powerpoint/2010/main" val="2641392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D</a:t>
            </a:r>
            <a:r>
              <a:rPr lang="en-US" dirty="0"/>
              <a:t>uring</a:t>
            </a:r>
            <a:r>
              <a:rPr lang="en-US" baseline="0" dirty="0"/>
              <a:t> the Paleozoic, most of present day San Diego County would have been located a few hundred kilometers seaward from the edge of the continental shelf where the bulk of sedimentation took place. Much of that stable shelf sedimentation was limestone. Although deep water sediments would have been deposited in Paleozoic San Diego, they are not preserved anywhere today because they would have all been destroyed by subduction in the Mesozoic. Nonetheless, in the extreme eastern parts of San Diego County and in Imperial County the Paleozoic continental shelf sediments are preserved because continental crust does not subduct. </a:t>
            </a:r>
            <a:endParaRPr lang="en-US" dirty="0"/>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10</a:t>
            </a:fld>
            <a:endParaRPr lang="en-US"/>
          </a:p>
        </p:txBody>
      </p:sp>
    </p:spTree>
    <p:extLst>
      <p:ext uri="{BB962C8B-B14F-4D97-AF65-F5344CB8AC3E}">
        <p14:creationId xmlns:p14="http://schemas.microsoft.com/office/powerpoint/2010/main" val="270541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Exposed Paleozoic rocks, shown in purples and blues on this geologic map, are rare and discontinuous in San Diego County because younger events have disrupted, eroded or buried them.</a:t>
            </a:r>
            <a:endParaRPr lang="en-US" dirty="0"/>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11</a:t>
            </a:fld>
            <a:endParaRPr lang="en-US"/>
          </a:p>
        </p:txBody>
      </p:sp>
    </p:spTree>
    <p:extLst>
      <p:ext uri="{BB962C8B-B14F-4D97-AF65-F5344CB8AC3E}">
        <p14:creationId xmlns:p14="http://schemas.microsoft.com/office/powerpoint/2010/main" val="1451756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most extensive</a:t>
            </a:r>
            <a:r>
              <a:rPr lang="en-US" baseline="0" dirty="0"/>
              <a:t> exposures of </a:t>
            </a:r>
            <a:r>
              <a:rPr lang="en-US" dirty="0"/>
              <a:t>Paleozoic rock in western North America </a:t>
            </a:r>
            <a:r>
              <a:rPr lang="en-US" baseline="0" dirty="0"/>
              <a:t>occur </a:t>
            </a:r>
            <a:r>
              <a:rPr lang="en-US" dirty="0"/>
              <a:t>around the Grand</a:t>
            </a:r>
            <a:r>
              <a:rPr lang="en-US" baseline="0" dirty="0"/>
              <a:t> Canyon region </a:t>
            </a:r>
            <a:r>
              <a:rPr lang="en-US" dirty="0"/>
              <a:t>which was not</a:t>
            </a:r>
            <a:r>
              <a:rPr lang="en-US" baseline="0" dirty="0"/>
              <a:t> severely affected by later mountain building events.</a:t>
            </a:r>
            <a:endParaRPr lang="en-US" dirty="0"/>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12</a:t>
            </a:fld>
            <a:endParaRPr lang="en-US"/>
          </a:p>
        </p:txBody>
      </p:sp>
    </p:spTree>
    <p:extLst>
      <p:ext uri="{BB962C8B-B14F-4D97-AF65-F5344CB8AC3E}">
        <p14:creationId xmlns:p14="http://schemas.microsoft.com/office/powerpoint/2010/main" val="3668011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Since limestone is relatively soluble, the Colorado River transports</a:t>
            </a:r>
            <a:r>
              <a:rPr lang="en-US" baseline="0" dirty="0"/>
              <a:t> a good deal of that Paleozoic limestone around the Grand Canyon region to its delta south of the Salton Trough as dissolved ions.</a:t>
            </a:r>
            <a:endParaRPr lang="en-US" dirty="0"/>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13</a:t>
            </a:fld>
            <a:endParaRPr lang="en-US"/>
          </a:p>
        </p:txBody>
      </p:sp>
    </p:spTree>
    <p:extLst>
      <p:ext uri="{BB962C8B-B14F-4D97-AF65-F5344CB8AC3E}">
        <p14:creationId xmlns:p14="http://schemas.microsoft.com/office/powerpoint/2010/main" val="1791073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a:t>
            </a:r>
            <a:r>
              <a:rPr lang="en-US" baseline="0" dirty="0"/>
              <a:t> </a:t>
            </a:r>
            <a:r>
              <a:rPr lang="en-US" dirty="0"/>
              <a:t>see the</a:t>
            </a:r>
            <a:r>
              <a:rPr lang="en-US" baseline="0" dirty="0"/>
              <a:t> dissolved Paleozoic limestone</a:t>
            </a:r>
            <a:r>
              <a:rPr lang="en-US" dirty="0"/>
              <a:t> precipitate</a:t>
            </a:r>
            <a:r>
              <a:rPr lang="en-US" baseline="0" dirty="0"/>
              <a:t> today as lime scale and water spots because we get much of our water supply from the Colorado River.</a:t>
            </a:r>
            <a:endParaRPr lang="en-US" dirty="0"/>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14</a:t>
            </a:fld>
            <a:endParaRPr lang="en-US"/>
          </a:p>
        </p:txBody>
      </p:sp>
    </p:spTree>
    <p:extLst>
      <p:ext uri="{BB962C8B-B14F-4D97-AF65-F5344CB8AC3E}">
        <p14:creationId xmlns:p14="http://schemas.microsoft.com/office/powerpoint/2010/main" val="3174029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We also see massive quantities of that</a:t>
            </a:r>
            <a:r>
              <a:rPr lang="en-US" baseline="0" dirty="0"/>
              <a:t> dissolved </a:t>
            </a:r>
            <a:r>
              <a:rPr lang="en-US" dirty="0"/>
              <a:t>lime deposited in the Salton Trough because as the Colorado River shifted its course across its</a:t>
            </a:r>
            <a:r>
              <a:rPr lang="en-US" baseline="0" dirty="0"/>
              <a:t> delta, it would periodically drain into the Salton Trough and create large, temporary lakes…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15</a:t>
            </a:fld>
            <a:endParaRPr lang="en-US"/>
          </a:p>
        </p:txBody>
      </p:sp>
    </p:spTree>
    <p:extLst>
      <p:ext uri="{BB962C8B-B14F-4D97-AF65-F5344CB8AC3E}">
        <p14:creationId xmlns:p14="http://schemas.microsoft.com/office/powerpoint/2010/main" val="1633349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 around the shores of which lime deposited</a:t>
            </a:r>
            <a:r>
              <a:rPr lang="en-US" baseline="0" dirty="0"/>
              <a:t> because algae growing near the surface reduced the acidity of the lake by removing CO2 via photosynthesis. </a:t>
            </a:r>
            <a:endParaRPr lang="en-US" dirty="0"/>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16</a:t>
            </a:fld>
            <a:endParaRPr lang="en-US"/>
          </a:p>
        </p:txBody>
      </p:sp>
    </p:spTree>
    <p:extLst>
      <p:ext uri="{BB962C8B-B14F-4D97-AF65-F5344CB8AC3E}">
        <p14:creationId xmlns:p14="http://schemas.microsoft.com/office/powerpoint/2010/main" val="2234181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Such lime deposits are called travertine, and form a bathtub-like ring around portions of the Salton Trough - marking the shoreline of the ancient lake. These deposits are especially well preserved at Travertine Point where they form a several-inch thick crust on some of the only exposures of Paleozoic lime in the county. At this intriguing local one can ponder the processes that led to the remarkable pairing of both the oldest and youngest rocks in the county and take comfort in the fact that nature has reunited these distantly related rocks.</a:t>
            </a:r>
            <a:endParaRPr lang="en-US" dirty="0"/>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17</a:t>
            </a:fld>
            <a:endParaRPr lang="en-US"/>
          </a:p>
        </p:txBody>
      </p:sp>
    </p:spTree>
    <p:extLst>
      <p:ext uri="{BB962C8B-B14F-4D97-AF65-F5344CB8AC3E}">
        <p14:creationId xmlns:p14="http://schemas.microsoft.com/office/powerpoint/2010/main" val="1188189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Like most of the Paleozoic rock in southern California, the Paleozoic limestone at Travertine Point was changed into a metamorphic rock by major mountain building events during the Mesozoic. Here the old limestone metamorphosed into the coarsely crystalline rock “marble” and is our segue into Chapter “M” in the book of SMUT.</a:t>
            </a:r>
            <a:endParaRPr lang="en-US" dirty="0"/>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18</a:t>
            </a:fld>
            <a:endParaRPr lang="en-US"/>
          </a:p>
        </p:txBody>
      </p:sp>
    </p:spTree>
    <p:extLst>
      <p:ext uri="{BB962C8B-B14F-4D97-AF65-F5344CB8AC3E}">
        <p14:creationId xmlns:p14="http://schemas.microsoft.com/office/powerpoint/2010/main" val="4127496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387A5F68-58E6-404F-B90B-6A23BC15C69E}" type="slidenum">
              <a:rPr lang="en-US" sz="1200" smtClean="0">
                <a:solidFill>
                  <a:prstClr val="black"/>
                </a:solidFill>
                <a:latin typeface="Times"/>
              </a:rPr>
              <a:pPr algn="r"/>
              <a:t>19</a:t>
            </a:fld>
            <a:endParaRPr lang="en-US" sz="1200">
              <a:solidFill>
                <a:prstClr val="black"/>
              </a:solidFill>
              <a:latin typeface="Times"/>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spcBef>
                <a:spcPct val="0"/>
              </a:spcBef>
            </a:pPr>
            <a:r>
              <a:rPr lang="en-US" sz="1800" dirty="0">
                <a:solidFill>
                  <a:srgbClr val="FF0000"/>
                </a:solidFill>
                <a:latin typeface="Times"/>
              </a:rPr>
              <a:t>Most of the geologic</a:t>
            </a:r>
            <a:r>
              <a:rPr lang="en-US" sz="1800" baseline="0" dirty="0">
                <a:solidFill>
                  <a:srgbClr val="FF0000"/>
                </a:solidFill>
                <a:latin typeface="Times"/>
              </a:rPr>
              <a:t> events which characterize the Mesozoic era in southern California are related to the breakup of Pangaea which caused North America to move westward across the lithospheric plates that comprised the Pacific sea floor at the time. </a:t>
            </a:r>
            <a:endParaRPr lang="en-US" dirty="0">
              <a:latin typeface="Times"/>
            </a:endParaRPr>
          </a:p>
        </p:txBody>
      </p:sp>
    </p:spTree>
    <p:extLst>
      <p:ext uri="{BB962C8B-B14F-4D97-AF65-F5344CB8AC3E}">
        <p14:creationId xmlns:p14="http://schemas.microsoft.com/office/powerpoint/2010/main" val="1691182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Salton Trough is geologically the northernmost</a:t>
            </a:r>
            <a:r>
              <a:rPr lang="en-US" baseline="0" dirty="0"/>
              <a:t> extension of the Gulf of California – a giant rift which has torn Baja California away from mainland Mexico and which will eventually rift Southern California from Southern Arizona. </a:t>
            </a:r>
            <a:endParaRPr lang="en-US" dirty="0"/>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2</a:t>
            </a:fld>
            <a:endParaRPr lang="en-US"/>
          </a:p>
        </p:txBody>
      </p:sp>
    </p:spTree>
    <p:extLst>
      <p:ext uri="{BB962C8B-B14F-4D97-AF65-F5344CB8AC3E}">
        <p14:creationId xmlns:p14="http://schemas.microsoft.com/office/powerpoint/2010/main" val="41910257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Plates are large pieces</a:t>
            </a:r>
            <a:r>
              <a:rPr lang="en-US" baseline="0" dirty="0"/>
              <a:t> of the earth’s fractured</a:t>
            </a:r>
            <a:r>
              <a:rPr lang="en-US" dirty="0"/>
              <a:t> outer shell,</a:t>
            </a:r>
            <a:r>
              <a:rPr lang="en-US" baseline="0" dirty="0"/>
              <a:t> or</a:t>
            </a:r>
            <a:r>
              <a:rPr lang="en-US" dirty="0"/>
              <a:t> lithosphere.</a:t>
            </a:r>
            <a:r>
              <a:rPr lang="en-US" baseline="0" dirty="0"/>
              <a:t> Lithospheric plates are made of two brittle layers, the crust and uppermost mantle and move relative to each other …</a:t>
            </a:r>
            <a:endParaRPr lang="en-US" dirty="0"/>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20</a:t>
            </a:fld>
            <a:endParaRPr lang="en-US"/>
          </a:p>
        </p:txBody>
      </p:sp>
    </p:spTree>
    <p:extLst>
      <p:ext uri="{BB962C8B-B14F-4D97-AF65-F5344CB8AC3E}">
        <p14:creationId xmlns:p14="http://schemas.microsoft.com/office/powerpoint/2010/main" val="6066598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6018" name="Rectangle 1031"/>
          <p:cNvSpPr>
            <a:spLocks noGrp="1" noChangeArrowheads="1"/>
          </p:cNvSpPr>
          <p:nvPr>
            <p:ph type="sldNum" sz="quarter" idx="5"/>
          </p:nvPr>
        </p:nvSpPr>
        <p:spPr>
          <a:noFill/>
        </p:spPr>
        <p:txBody>
          <a:bodyPr/>
          <a:lstStyle/>
          <a:p>
            <a:fld id="{24E60596-B381-4A50-A869-2C4AD1059192}" type="slidenum">
              <a:rPr lang="en-US" smtClean="0"/>
              <a:pPr/>
              <a:t>21</a:t>
            </a:fld>
            <a:endParaRPr lang="en-US"/>
          </a:p>
        </p:txBody>
      </p:sp>
      <p:sp>
        <p:nvSpPr>
          <p:cNvPr id="86019" name="Rectangle 2"/>
          <p:cNvSpPr>
            <a:spLocks noGrp="1" noRot="1" noChangeAspect="1" noChangeArrowheads="1" noTextEdit="1"/>
          </p:cNvSpPr>
          <p:nvPr>
            <p:ph type="sldImg"/>
          </p:nvPr>
        </p:nvSpPr>
        <p:spPr>
          <a:xfrm>
            <a:off x="1143000" y="687388"/>
            <a:ext cx="4572000" cy="3429000"/>
          </a:xfrm>
          <a:ln/>
        </p:spPr>
      </p:sp>
      <p:sp>
        <p:nvSpPr>
          <p:cNvPr id="86020" name="Rectangle 3"/>
          <p:cNvSpPr>
            <a:spLocks noGrp="1" noChangeArrowheads="1"/>
          </p:cNvSpPr>
          <p:nvPr>
            <p:ph type="body" idx="1"/>
          </p:nvPr>
        </p:nvSpPr>
        <p:spPr>
          <a:xfrm>
            <a:off x="912813" y="4343400"/>
            <a:ext cx="5032375" cy="4113213"/>
          </a:xfrm>
          <a:noFill/>
          <a:ln/>
        </p:spPr>
        <p:txBody>
          <a:bodyPr lIns="91426" tIns="45714" rIns="91426" bIns="45714"/>
          <a:lstStyle/>
          <a:p>
            <a:r>
              <a:rPr lang="en-US" b="0" dirty="0">
                <a:solidFill>
                  <a:srgbClr val="000000"/>
                </a:solidFill>
                <a:cs typeface="Arial" pitchFamily="34" charset="0"/>
              </a:rPr>
              <a:t>... to</a:t>
            </a:r>
            <a:r>
              <a:rPr lang="en-US" b="0" baseline="0" dirty="0">
                <a:solidFill>
                  <a:srgbClr val="000000"/>
                </a:solidFill>
                <a:cs typeface="Arial" pitchFamily="34" charset="0"/>
              </a:rPr>
              <a:t> create three basic types of plate boundaries. </a:t>
            </a:r>
            <a:endParaRPr lang="el-GR" b="0" dirty="0">
              <a:solidFill>
                <a:srgbClr val="000000"/>
              </a:solidFill>
              <a:cs typeface="Arial" pitchFamily="34" charset="0"/>
            </a:endParaRPr>
          </a:p>
        </p:txBody>
      </p:sp>
    </p:spTree>
    <p:extLst>
      <p:ext uri="{BB962C8B-B14F-4D97-AF65-F5344CB8AC3E}">
        <p14:creationId xmlns:p14="http://schemas.microsoft.com/office/powerpoint/2010/main" val="29264320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6018" name="Rectangle 1031"/>
          <p:cNvSpPr>
            <a:spLocks noGrp="1" noChangeArrowheads="1"/>
          </p:cNvSpPr>
          <p:nvPr>
            <p:ph type="sldNum" sz="quarter" idx="5"/>
          </p:nvPr>
        </p:nvSpPr>
        <p:spPr>
          <a:noFill/>
        </p:spPr>
        <p:txBody>
          <a:bodyPr/>
          <a:lstStyle/>
          <a:p>
            <a:fld id="{24E60596-B381-4A50-A869-2C4AD1059192}" type="slidenum">
              <a:rPr lang="en-US" smtClean="0"/>
              <a:pPr/>
              <a:t>22</a:t>
            </a:fld>
            <a:endParaRPr lang="en-US"/>
          </a:p>
        </p:txBody>
      </p:sp>
      <p:sp>
        <p:nvSpPr>
          <p:cNvPr id="86019" name="Rectangle 2"/>
          <p:cNvSpPr>
            <a:spLocks noGrp="1" noRot="1" noChangeAspect="1" noChangeArrowheads="1" noTextEdit="1"/>
          </p:cNvSpPr>
          <p:nvPr>
            <p:ph type="sldImg"/>
          </p:nvPr>
        </p:nvSpPr>
        <p:spPr>
          <a:xfrm>
            <a:off x="1143000" y="687388"/>
            <a:ext cx="4572000" cy="3429000"/>
          </a:xfrm>
          <a:ln/>
        </p:spPr>
      </p:sp>
      <p:sp>
        <p:nvSpPr>
          <p:cNvPr id="86020" name="Rectangle 3"/>
          <p:cNvSpPr>
            <a:spLocks noGrp="1" noChangeArrowheads="1"/>
          </p:cNvSpPr>
          <p:nvPr>
            <p:ph type="body" idx="1"/>
          </p:nvPr>
        </p:nvSpPr>
        <p:spPr>
          <a:xfrm>
            <a:off x="912813" y="4343400"/>
            <a:ext cx="5032375" cy="4113213"/>
          </a:xfrm>
          <a:noFill/>
          <a:ln/>
        </p:spPr>
        <p:txBody>
          <a:bodyPr lIns="91426" tIns="45714" rIns="91426" bIns="45714"/>
          <a:lstStyle/>
          <a:p>
            <a:r>
              <a:rPr lang="en-US" b="0" dirty="0">
                <a:solidFill>
                  <a:srgbClr val="000000"/>
                </a:solidFill>
                <a:cs typeface="Arial" pitchFamily="34" charset="0"/>
              </a:rPr>
              <a:t>Divergent plate boundaries occur</a:t>
            </a:r>
            <a:r>
              <a:rPr lang="en-US" b="0" baseline="0" dirty="0">
                <a:solidFill>
                  <a:srgbClr val="000000"/>
                </a:solidFill>
                <a:cs typeface="Arial" pitchFamily="34" charset="0"/>
              </a:rPr>
              <a:t> when plates move apart. In general, divergent plate boundaries create ocean basins filled by sea water and newly created oceanic lithosphere.</a:t>
            </a:r>
            <a:endParaRPr lang="el-GR" b="0" dirty="0">
              <a:solidFill>
                <a:srgbClr val="000000"/>
              </a:solidFill>
              <a:cs typeface="Arial" pitchFamily="34" charset="0"/>
            </a:endParaRPr>
          </a:p>
        </p:txBody>
      </p:sp>
    </p:spTree>
    <p:extLst>
      <p:ext uri="{BB962C8B-B14F-4D97-AF65-F5344CB8AC3E}">
        <p14:creationId xmlns:p14="http://schemas.microsoft.com/office/powerpoint/2010/main" val="3466359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6018" name="Rectangle 1031"/>
          <p:cNvSpPr>
            <a:spLocks noGrp="1" noChangeArrowheads="1"/>
          </p:cNvSpPr>
          <p:nvPr>
            <p:ph type="sldNum" sz="quarter" idx="5"/>
          </p:nvPr>
        </p:nvSpPr>
        <p:spPr>
          <a:noFill/>
        </p:spPr>
        <p:txBody>
          <a:bodyPr/>
          <a:lstStyle/>
          <a:p>
            <a:fld id="{24E60596-B381-4A50-A869-2C4AD1059192}" type="slidenum">
              <a:rPr lang="en-US" smtClean="0"/>
              <a:pPr/>
              <a:t>23</a:t>
            </a:fld>
            <a:endParaRPr lang="en-US"/>
          </a:p>
        </p:txBody>
      </p:sp>
      <p:sp>
        <p:nvSpPr>
          <p:cNvPr id="86019" name="Rectangle 2"/>
          <p:cNvSpPr>
            <a:spLocks noGrp="1" noRot="1" noChangeAspect="1" noChangeArrowheads="1" noTextEdit="1"/>
          </p:cNvSpPr>
          <p:nvPr>
            <p:ph type="sldImg"/>
          </p:nvPr>
        </p:nvSpPr>
        <p:spPr>
          <a:xfrm>
            <a:off x="1143000" y="687388"/>
            <a:ext cx="4572000" cy="3429000"/>
          </a:xfrm>
          <a:ln/>
        </p:spPr>
      </p:sp>
      <p:sp>
        <p:nvSpPr>
          <p:cNvPr id="86020" name="Rectangle 3"/>
          <p:cNvSpPr>
            <a:spLocks noGrp="1" noChangeArrowheads="1"/>
          </p:cNvSpPr>
          <p:nvPr>
            <p:ph type="body" idx="1"/>
          </p:nvPr>
        </p:nvSpPr>
        <p:spPr>
          <a:xfrm>
            <a:off x="912813" y="4343400"/>
            <a:ext cx="5032375" cy="4113213"/>
          </a:xfrm>
          <a:noFill/>
          <a:ln/>
        </p:spPr>
        <p:txBody>
          <a:bodyPr lIns="91426" tIns="45714" rIns="91426" bIns="45714"/>
          <a:lstStyle/>
          <a:p>
            <a:r>
              <a:rPr lang="en-US" b="0" dirty="0">
                <a:solidFill>
                  <a:srgbClr val="000000"/>
                </a:solidFill>
                <a:cs typeface="Arial" pitchFamily="34" charset="0"/>
              </a:rPr>
              <a:t>Convergent</a:t>
            </a:r>
            <a:r>
              <a:rPr lang="en-US" b="0" baseline="0" dirty="0">
                <a:solidFill>
                  <a:srgbClr val="000000"/>
                </a:solidFill>
                <a:cs typeface="Arial" pitchFamily="34" charset="0"/>
              </a:rPr>
              <a:t> plate boundaries happen w</a:t>
            </a:r>
            <a:r>
              <a:rPr lang="en-US" b="0" dirty="0">
                <a:solidFill>
                  <a:srgbClr val="000000"/>
                </a:solidFill>
                <a:cs typeface="Arial" pitchFamily="34" charset="0"/>
              </a:rPr>
              <a:t>here plates collide.</a:t>
            </a:r>
            <a:r>
              <a:rPr lang="en-US" b="0" baseline="0" dirty="0">
                <a:solidFill>
                  <a:srgbClr val="000000"/>
                </a:solidFill>
                <a:cs typeface="Arial" pitchFamily="34" charset="0"/>
              </a:rPr>
              <a:t> G</a:t>
            </a:r>
            <a:r>
              <a:rPr lang="en-US" b="0" dirty="0">
                <a:solidFill>
                  <a:srgbClr val="000000"/>
                </a:solidFill>
                <a:cs typeface="Arial" pitchFamily="34" charset="0"/>
              </a:rPr>
              <a:t>enerally one plate is thrust over</a:t>
            </a:r>
            <a:r>
              <a:rPr lang="en-US" b="0" baseline="0" dirty="0">
                <a:solidFill>
                  <a:srgbClr val="000000"/>
                </a:solidFill>
                <a:cs typeface="Arial" pitchFamily="34" charset="0"/>
              </a:rPr>
              <a:t> and the other subducts into the mantle where it generates magma that later rises to the surface to form continental crust.</a:t>
            </a:r>
            <a:endParaRPr lang="el-GR" b="0" dirty="0">
              <a:solidFill>
                <a:srgbClr val="000000"/>
              </a:solidFill>
              <a:cs typeface="Arial" pitchFamily="34" charset="0"/>
            </a:endParaRPr>
          </a:p>
        </p:txBody>
      </p:sp>
    </p:spTree>
    <p:extLst>
      <p:ext uri="{BB962C8B-B14F-4D97-AF65-F5344CB8AC3E}">
        <p14:creationId xmlns:p14="http://schemas.microsoft.com/office/powerpoint/2010/main" val="7124349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6018" name="Rectangle 1031"/>
          <p:cNvSpPr>
            <a:spLocks noGrp="1" noChangeArrowheads="1"/>
          </p:cNvSpPr>
          <p:nvPr>
            <p:ph type="sldNum" sz="quarter" idx="5"/>
          </p:nvPr>
        </p:nvSpPr>
        <p:spPr>
          <a:noFill/>
        </p:spPr>
        <p:txBody>
          <a:bodyPr/>
          <a:lstStyle/>
          <a:p>
            <a:fld id="{24E60596-B381-4A50-A869-2C4AD1059192}" type="slidenum">
              <a:rPr lang="en-US" smtClean="0"/>
              <a:pPr/>
              <a:t>24</a:t>
            </a:fld>
            <a:endParaRPr lang="en-US"/>
          </a:p>
        </p:txBody>
      </p:sp>
      <p:sp>
        <p:nvSpPr>
          <p:cNvPr id="86019" name="Rectangle 2"/>
          <p:cNvSpPr>
            <a:spLocks noGrp="1" noRot="1" noChangeAspect="1" noChangeArrowheads="1" noTextEdit="1"/>
          </p:cNvSpPr>
          <p:nvPr>
            <p:ph type="sldImg"/>
          </p:nvPr>
        </p:nvSpPr>
        <p:spPr>
          <a:xfrm>
            <a:off x="1143000" y="687388"/>
            <a:ext cx="4572000" cy="3429000"/>
          </a:xfrm>
          <a:ln/>
        </p:spPr>
      </p:sp>
      <p:sp>
        <p:nvSpPr>
          <p:cNvPr id="86020" name="Rectangle 3"/>
          <p:cNvSpPr>
            <a:spLocks noGrp="1" noChangeArrowheads="1"/>
          </p:cNvSpPr>
          <p:nvPr>
            <p:ph type="body" idx="1"/>
          </p:nvPr>
        </p:nvSpPr>
        <p:spPr>
          <a:xfrm>
            <a:off x="912813" y="4343400"/>
            <a:ext cx="5032375" cy="4113213"/>
          </a:xfrm>
          <a:noFill/>
          <a:ln/>
        </p:spPr>
        <p:txBody>
          <a:bodyPr lIns="91426" tIns="45714" rIns="91426" bIns="45714"/>
          <a:lstStyle/>
          <a:p>
            <a:r>
              <a:rPr lang="en-US" b="0" dirty="0">
                <a:solidFill>
                  <a:srgbClr val="000000"/>
                </a:solidFill>
                <a:cs typeface="Arial" pitchFamily="34" charset="0"/>
              </a:rPr>
              <a:t>Transform plate boundaries occur</a:t>
            </a:r>
            <a:r>
              <a:rPr lang="en-US" b="0" baseline="0" dirty="0">
                <a:solidFill>
                  <a:srgbClr val="000000"/>
                </a:solidFill>
                <a:cs typeface="Arial" pitchFamily="34" charset="0"/>
              </a:rPr>
              <a:t> where plates slide past one another laterally without producing any gap or overlap.</a:t>
            </a:r>
            <a:endParaRPr lang="el-GR" b="0" dirty="0">
              <a:solidFill>
                <a:srgbClr val="000000"/>
              </a:solidFill>
              <a:cs typeface="Arial" pitchFamily="34" charset="0"/>
            </a:endParaRPr>
          </a:p>
        </p:txBody>
      </p:sp>
    </p:spTree>
    <p:extLst>
      <p:ext uri="{BB962C8B-B14F-4D97-AF65-F5344CB8AC3E}">
        <p14:creationId xmlns:p14="http://schemas.microsoft.com/office/powerpoint/2010/main" val="20210579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“M” in our mnemonic </a:t>
            </a:r>
            <a:r>
              <a:rPr lang="en-US" baseline="0" dirty="0"/>
              <a:t>not only reminds us of the Mesozoic Era (~250-65mya), but also the massive quantities of magma generated by subduction and the metamorphism associated with the emplacement of that magma into the crust.</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25</a:t>
            </a:fld>
            <a:endParaRPr lang="en-US"/>
          </a:p>
        </p:txBody>
      </p:sp>
    </p:spTree>
    <p:extLst>
      <p:ext uri="{BB962C8B-B14F-4D97-AF65-F5344CB8AC3E}">
        <p14:creationId xmlns:p14="http://schemas.microsoft.com/office/powerpoint/2010/main" val="10591808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Times New Roman" pitchFamily="18" charset="0"/>
                <a:ea typeface="+mn-ea"/>
                <a:cs typeface="+mn-cs"/>
              </a:rPr>
              <a:t>Mesozoic activity centered on the subduction of the Farallon Plate beneath oceanic lithosphere attached to the western margin of the North American Plate. Continuous subduction of the Farallon Plate throughout the era formed both volcanic</a:t>
            </a:r>
            <a:r>
              <a:rPr lang="en-US" sz="1200" kern="1200" baseline="0" dirty="0">
                <a:solidFill>
                  <a:schemeClr val="tx1"/>
                </a:solidFill>
                <a:latin typeface="Times New Roman" pitchFamily="18" charset="0"/>
                <a:ea typeface="+mn-ea"/>
                <a:cs typeface="+mn-cs"/>
              </a:rPr>
              <a:t> and</a:t>
            </a:r>
            <a:r>
              <a:rPr lang="en-US" sz="1200" kern="1200" dirty="0">
                <a:solidFill>
                  <a:schemeClr val="tx1"/>
                </a:solidFill>
                <a:latin typeface="Times New Roman" pitchFamily="18" charset="0"/>
                <a:ea typeface="+mn-ea"/>
                <a:cs typeface="+mn-cs"/>
              </a:rPr>
              <a:t> plutonic igneous rocks</a:t>
            </a:r>
            <a:r>
              <a:rPr lang="en-US" sz="1200" kern="1200" baseline="0" dirty="0">
                <a:solidFill>
                  <a:schemeClr val="tx1"/>
                </a:solidFill>
                <a:latin typeface="Times New Roman" pitchFamily="18" charset="0"/>
                <a:ea typeface="+mn-ea"/>
                <a:cs typeface="+mn-cs"/>
              </a:rPr>
              <a:t> </a:t>
            </a:r>
            <a:r>
              <a:rPr lang="en-US" sz="1200" kern="1200" dirty="0">
                <a:solidFill>
                  <a:schemeClr val="tx1"/>
                </a:solidFill>
                <a:latin typeface="Times New Roman" pitchFamily="18" charset="0"/>
                <a:ea typeface="+mn-ea"/>
                <a:cs typeface="+mn-cs"/>
              </a:rPr>
              <a:t>along a Japan-like</a:t>
            </a:r>
            <a:r>
              <a:rPr lang="en-US" sz="1200" kern="1200" baseline="0" dirty="0">
                <a:solidFill>
                  <a:schemeClr val="tx1"/>
                </a:solidFill>
                <a:latin typeface="Times New Roman" pitchFamily="18" charset="0"/>
                <a:ea typeface="+mn-ea"/>
                <a:cs typeface="+mn-cs"/>
              </a:rPr>
              <a:t> volcanic island</a:t>
            </a:r>
            <a:r>
              <a:rPr lang="en-US" sz="1200" kern="1200" dirty="0">
                <a:solidFill>
                  <a:schemeClr val="tx1"/>
                </a:solidFill>
                <a:latin typeface="Times New Roman" pitchFamily="18" charset="0"/>
                <a:ea typeface="+mn-ea"/>
                <a:cs typeface="+mn-cs"/>
              </a:rPr>
              <a:t> arc that grew and ultimately</a:t>
            </a:r>
            <a:r>
              <a:rPr lang="en-US" sz="1200" kern="1200" baseline="0" dirty="0">
                <a:solidFill>
                  <a:schemeClr val="tx1"/>
                </a:solidFill>
                <a:latin typeface="Times New Roman" pitchFamily="18" charset="0"/>
                <a:ea typeface="+mn-ea"/>
                <a:cs typeface="+mn-cs"/>
              </a:rPr>
              <a:t> </a:t>
            </a:r>
            <a:r>
              <a:rPr lang="en-US" sz="1200" kern="1200" dirty="0">
                <a:solidFill>
                  <a:schemeClr val="tx1"/>
                </a:solidFill>
                <a:latin typeface="Times New Roman" pitchFamily="18" charset="0"/>
                <a:ea typeface="+mn-ea"/>
                <a:cs typeface="+mn-cs"/>
              </a:rPr>
              <a:t>connected to the mainland. </a:t>
            </a:r>
            <a:r>
              <a:rPr lang="en-US" baseline="0" dirty="0"/>
              <a:t>Erosion has removed most of the volcanic rock and exposed 100’s of individual plutonic rock masses, or plutons, throughout the Peninsular Range.</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26</a:t>
            </a:fld>
            <a:endParaRPr lang="en-US"/>
          </a:p>
        </p:txBody>
      </p:sp>
    </p:spTree>
    <p:extLst>
      <p:ext uri="{BB962C8B-B14F-4D97-AF65-F5344CB8AC3E}">
        <p14:creationId xmlns:p14="http://schemas.microsoft.com/office/powerpoint/2010/main" val="15796392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5BFD998B-0BB3-4242-9CAE-346246B8E90F}" type="slidenum">
              <a:rPr lang="en-US" smtClean="0"/>
              <a:pPr/>
              <a:t>27</a:t>
            </a:fld>
            <a:endParaRPr 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r>
              <a:rPr lang="en-US" dirty="0"/>
              <a:t>So the Cuyamacas</a:t>
            </a:r>
            <a:r>
              <a:rPr lang="en-US" baseline="0" dirty="0"/>
              <a:t> Mountains and the rest of the Peninsular Ranges are an exposed complex of hundreds of plutons.</a:t>
            </a:r>
            <a:endParaRPr lang="en-US" dirty="0"/>
          </a:p>
          <a:p>
            <a:pPr eaLnBrk="1" hangingPunct="1"/>
            <a:endParaRPr lang="en-US" dirty="0"/>
          </a:p>
        </p:txBody>
      </p:sp>
    </p:spTree>
    <p:extLst>
      <p:ext uri="{BB962C8B-B14F-4D97-AF65-F5344CB8AC3E}">
        <p14:creationId xmlns:p14="http://schemas.microsoft.com/office/powerpoint/2010/main" val="34459026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573C16D3-5D2E-4D79-8203-A4D522629B71}" type="slidenum">
              <a:rPr lang="en-US" smtClean="0"/>
              <a:pPr/>
              <a:t>28</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r>
              <a:rPr lang="en-US" dirty="0"/>
              <a:t>Collectively</a:t>
            </a:r>
            <a:r>
              <a:rPr lang="en-US" baseline="0" dirty="0"/>
              <a:t> such pluton complexes are called batholiths. Shown in red on this geologic map, the Sierra Nevada batholith dominates the geology of central California, while in southern California …</a:t>
            </a:r>
            <a:endParaRPr lang="en-US" dirty="0"/>
          </a:p>
        </p:txBody>
      </p:sp>
    </p:spTree>
    <p:extLst>
      <p:ext uri="{BB962C8B-B14F-4D97-AF65-F5344CB8AC3E}">
        <p14:creationId xmlns:p14="http://schemas.microsoft.com/office/powerpoint/2010/main" val="35509273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258AF196-5445-4888-A3C8-1F3552966DE6}" type="slidenum">
              <a:rPr lang="en-US" smtClean="0"/>
              <a:pPr/>
              <a:t>29</a:t>
            </a:fld>
            <a:endParaRPr 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 </a:t>
            </a:r>
            <a:r>
              <a:rPr lang="en-US" baseline="0" dirty="0"/>
              <a:t>the Cuyamaca Mountains represent the northern-most portion of </a:t>
            </a:r>
            <a:r>
              <a:rPr lang="en-US" dirty="0"/>
              <a:t>the Penins</a:t>
            </a:r>
            <a:r>
              <a:rPr lang="en-US" baseline="0" dirty="0"/>
              <a:t>u</a:t>
            </a:r>
            <a:r>
              <a:rPr lang="en-US" dirty="0"/>
              <a:t>lar</a:t>
            </a:r>
            <a:r>
              <a:rPr lang="en-US" baseline="0" dirty="0"/>
              <a:t> Ranges batholith, which extends down the length of the Baja California peninsula.</a:t>
            </a:r>
            <a:endParaRPr lang="en-US" dirty="0"/>
          </a:p>
        </p:txBody>
      </p:sp>
    </p:spTree>
    <p:extLst>
      <p:ext uri="{BB962C8B-B14F-4D97-AF65-F5344CB8AC3E}">
        <p14:creationId xmlns:p14="http://schemas.microsoft.com/office/powerpoint/2010/main" val="1835263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The delta of the Colorado River currently separates the two, but because the delta grew westward with time, that was not the case prior to about 5 million years ago when sea water from the Gulf of California extend all the way into the Salton Trough.</a:t>
            </a:r>
            <a:endParaRPr lang="en-US" dirty="0"/>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3</a:t>
            </a:fld>
            <a:endParaRPr lang="en-US"/>
          </a:p>
        </p:txBody>
      </p:sp>
    </p:spTree>
    <p:extLst>
      <p:ext uri="{BB962C8B-B14F-4D97-AF65-F5344CB8AC3E}">
        <p14:creationId xmlns:p14="http://schemas.microsoft.com/office/powerpoint/2010/main" val="3683187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dirty="0"/>
              <a:t>While subduction of the Farallon Plate generated massive quantities of magma that ultimately formed the Peninsular Ranges batholith, associated metamorphism and sedimentation occurred in adjacent areas. To the west, a pile of scraped-off sediments, called an accretionary wedge, accumulated near the trench and were metamorphosed as subduction of the Farallon plate shoved those sediments deep beneath</a:t>
            </a:r>
            <a:r>
              <a:rPr lang="en-US" baseline="0" dirty="0"/>
              <a:t> the leading edge of the North American Plate</a:t>
            </a:r>
            <a:r>
              <a:rPr lang="en-US" dirty="0"/>
              <a:t>. Remnants</a:t>
            </a:r>
            <a:r>
              <a:rPr lang="en-US" baseline="0" dirty="0"/>
              <a:t> of the attached oceanic lithosphere</a:t>
            </a:r>
            <a:r>
              <a:rPr lang="en-US" dirty="0"/>
              <a:t> were largely removed by thrust faulting</a:t>
            </a:r>
            <a:r>
              <a:rPr lang="en-US" baseline="0" dirty="0"/>
              <a:t> and subduction erosion. </a:t>
            </a:r>
            <a:r>
              <a:rPr lang="en-US" dirty="0"/>
              <a:t>Between the accretionary wedge and the volcanoes</a:t>
            </a:r>
            <a:r>
              <a:rPr lang="en-US" baseline="0" dirty="0"/>
              <a:t>, a low area called a forearc basin formed. Forearc basins </a:t>
            </a:r>
            <a:r>
              <a:rPr lang="en-US" dirty="0"/>
              <a:t>fill with sediments derived almost entirely from the erosion of the volcanic arc and underlying batholith. In San Diego, Mesozoic forearc basin sedimentary rocks are represented by the Point Loma formation and the Cabrillo Formation. Around</a:t>
            </a:r>
            <a:r>
              <a:rPr lang="en-US" baseline="0" dirty="0"/>
              <a:t> the hot batholith a broad region of metamorphism affected pre-batholithic volcanic and sedimentary rocks -now represented by rocks like the Santiago Peak Volcanics, Julian Schist and much of </a:t>
            </a:r>
            <a:r>
              <a:rPr lang="en-US" dirty="0"/>
              <a:t>the marble we see</a:t>
            </a:r>
            <a:r>
              <a:rPr lang="en-US" baseline="0" dirty="0"/>
              <a:t> in the Salton Trough.</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30</a:t>
            </a:fld>
            <a:endParaRPr lang="en-US"/>
          </a:p>
        </p:txBody>
      </p:sp>
    </p:spTree>
    <p:extLst>
      <p:ext uri="{BB962C8B-B14F-4D97-AF65-F5344CB8AC3E}">
        <p14:creationId xmlns:p14="http://schemas.microsoft.com/office/powerpoint/2010/main" val="4454025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387A5F68-58E6-404F-B90B-6A23BC15C69E}" type="slidenum">
              <a:rPr lang="en-US" sz="1200" smtClean="0">
                <a:solidFill>
                  <a:prstClr val="black"/>
                </a:solidFill>
                <a:latin typeface="Times"/>
              </a:rPr>
              <a:pPr algn="r"/>
              <a:t>31</a:t>
            </a:fld>
            <a:endParaRPr lang="en-US" sz="1200">
              <a:solidFill>
                <a:prstClr val="black"/>
              </a:solidFill>
              <a:latin typeface="Times"/>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spcBef>
                <a:spcPct val="0"/>
              </a:spcBef>
            </a:pPr>
            <a:r>
              <a:rPr lang="en-US" sz="1800" dirty="0">
                <a:solidFill>
                  <a:srgbClr val="FF0000"/>
                </a:solidFill>
                <a:latin typeface="Times"/>
              </a:rPr>
              <a:t>Although subduction</a:t>
            </a:r>
            <a:r>
              <a:rPr lang="en-US" sz="1800" baseline="0" dirty="0">
                <a:solidFill>
                  <a:srgbClr val="FF0000"/>
                </a:solidFill>
                <a:latin typeface="Times"/>
              </a:rPr>
              <a:t> of the Farallon Plate continued until about midway through the Cenozoic era, early Cenozoic subduction was markedly different than that of the Mesozoic. During the Early Cenozoic the arrival of significantly thicker oceanic lithosphere at the trench greatly flattened the subduction angle of the Farallon Plate …</a:t>
            </a:r>
            <a:endParaRPr lang="en-US" dirty="0">
              <a:latin typeface="Times"/>
            </a:endParaRPr>
          </a:p>
        </p:txBody>
      </p:sp>
    </p:spTree>
    <p:extLst>
      <p:ext uri="{BB962C8B-B14F-4D97-AF65-F5344CB8AC3E}">
        <p14:creationId xmlns:p14="http://schemas.microsoft.com/office/powerpoint/2010/main" val="25580817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t>
            </a:r>
            <a:r>
              <a:rPr lang="en-US" baseline="0" dirty="0"/>
              <a:t>and led to several events which can be remembered by the “U” in SMUT.</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32</a:t>
            </a:fld>
            <a:endParaRPr lang="en-US"/>
          </a:p>
        </p:txBody>
      </p:sp>
    </p:spTree>
    <p:extLst>
      <p:ext uri="{BB962C8B-B14F-4D97-AF65-F5344CB8AC3E}">
        <p14:creationId xmlns:p14="http://schemas.microsoft.com/office/powerpoint/2010/main" val="21114138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u="sng" dirty="0"/>
              <a:t>U</a:t>
            </a:r>
            <a:r>
              <a:rPr lang="en-US" dirty="0"/>
              <a:t>nderplating</a:t>
            </a:r>
            <a:r>
              <a:rPr lang="en-US" baseline="0" dirty="0"/>
              <a:t> here refers to the low-angle thrusting of the Farallon Plate beneath the N. American Plate, which shifted magma formation from the Peninsular Ranges to as far inland as New Mexico and Western Texas. Meanwhile the plutons of the Peninsular batholith fully cooled and hardened, and the leading edge of the North American Plate ramped up and over the flattened Farallon Plate. The associated </a:t>
            </a:r>
            <a:r>
              <a:rPr lang="en-US" u="sng" baseline="0" dirty="0"/>
              <a:t>u</a:t>
            </a:r>
            <a:r>
              <a:rPr lang="en-US" baseline="0" dirty="0"/>
              <a:t>plift and erosion </a:t>
            </a:r>
            <a:r>
              <a:rPr lang="en-US" u="sng" baseline="0" dirty="0"/>
              <a:t>u</a:t>
            </a:r>
            <a:r>
              <a:rPr lang="en-US" baseline="0" dirty="0"/>
              <a:t>n-roofed the Peninsular Ranges batholith leaving a low, somewhat </a:t>
            </a:r>
            <a:r>
              <a:rPr lang="en-US" u="sng" baseline="0" dirty="0"/>
              <a:t>u</a:t>
            </a:r>
            <a:r>
              <a:rPr lang="en-US" u="none" baseline="0" dirty="0"/>
              <a:t>ndulating </a:t>
            </a:r>
            <a:r>
              <a:rPr lang="en-US" baseline="0" dirty="0"/>
              <a:t>peneplain which sloped gently all the way from what today is Sonora, Mexico towards the Pacific coast. </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33</a:t>
            </a:fld>
            <a:endParaRPr lang="en-US"/>
          </a:p>
        </p:txBody>
      </p:sp>
    </p:spTree>
    <p:extLst>
      <p:ext uri="{BB962C8B-B14F-4D97-AF65-F5344CB8AC3E}">
        <p14:creationId xmlns:p14="http://schemas.microsoft.com/office/powerpoint/2010/main" val="13241213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Eroding a mountain range down to a broad</a:t>
            </a:r>
            <a:r>
              <a:rPr lang="en-US" baseline="0" dirty="0"/>
              <a:t>, near-sea level peneplain takes a long time (~30 million years) partly because erosion is compensated to some degree by uplift from isostatic rebound. An iceberg illustrates this principle. If the top of the iceberg melts the force of gravity is reduced on the base of the iceberg and its buoyancy will cause it to rise – replacing much of what once stood above water. Similar adjustments take place when a mountain is eroded, but mantle (rather than water) must flow in to replace the uplifted mountain root. </a:t>
            </a:r>
            <a:endParaRPr lang="en-US" dirty="0"/>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34</a:t>
            </a:fld>
            <a:endParaRPr lang="en-US"/>
          </a:p>
        </p:txBody>
      </p:sp>
    </p:spTree>
    <p:extLst>
      <p:ext uri="{BB962C8B-B14F-4D97-AF65-F5344CB8AC3E}">
        <p14:creationId xmlns:p14="http://schemas.microsoft.com/office/powerpoint/2010/main" val="25779953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But</a:t>
            </a:r>
            <a:r>
              <a:rPr lang="en-US" baseline="0" dirty="0"/>
              <a:t> little isostatic rebound occurred in the Peninsular Ranges because u</a:t>
            </a:r>
            <a:r>
              <a:rPr lang="en-US" dirty="0"/>
              <a:t>nderplating</a:t>
            </a:r>
            <a:r>
              <a:rPr lang="en-US" baseline="0" dirty="0"/>
              <a:t> of the unusually thick </a:t>
            </a:r>
            <a:r>
              <a:rPr lang="en-US" baseline="0" dirty="0" err="1"/>
              <a:t>Farallon</a:t>
            </a:r>
            <a:r>
              <a:rPr lang="en-US" baseline="0" dirty="0"/>
              <a:t> Plate prevented the flow of mantle to these mountains’ roots. In effect, the Peninsular Ranges were “stuck” to the </a:t>
            </a:r>
            <a:r>
              <a:rPr lang="en-US" baseline="0" dirty="0" err="1"/>
              <a:t>Farallon</a:t>
            </a:r>
            <a:r>
              <a:rPr lang="en-US" baseline="0" dirty="0"/>
              <a:t> Plate. Isostatic rebound was further inhibited because the relative coolness of the Farallon Plate allowed the plutons of the Peninsular Ranges batholith to fully harden and the leading edge of the North American plate to become so rigid that isostatic rebound could not be accomplished by continental flexure. Thus isostatic rebound was suppressed and the Peninsular Ranges could erode to a broad undulating peneplain in a scant 10 million years or so.  It is important to emphasize here that although isostatic uplift did not occur, it was nonetheless “locked and loaded” into the peneplain – ready for a trigger to release it. </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35</a:t>
            </a:fld>
            <a:endParaRPr lang="en-US"/>
          </a:p>
        </p:txBody>
      </p:sp>
    </p:spTree>
    <p:extLst>
      <p:ext uri="{BB962C8B-B14F-4D97-AF65-F5344CB8AC3E}">
        <p14:creationId xmlns:p14="http://schemas.microsoft.com/office/powerpoint/2010/main" val="34046258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That trigger will be pulled</a:t>
            </a:r>
            <a:r>
              <a:rPr lang="en-US" baseline="0" dirty="0"/>
              <a:t> in the </a:t>
            </a:r>
            <a:r>
              <a:rPr lang="en-US" dirty="0"/>
              <a:t>Late Cenozoic</a:t>
            </a:r>
            <a:r>
              <a:rPr lang="en-US" baseline="0" dirty="0"/>
              <a:t>  when uplift of the Early Cenozoic peneplain will create the broad flat surface seen in many portions of the </a:t>
            </a:r>
            <a:r>
              <a:rPr lang="en-US" baseline="0" dirty="0" err="1"/>
              <a:t>Cuyamaca</a:t>
            </a:r>
            <a:r>
              <a:rPr lang="en-US" baseline="0" dirty="0"/>
              <a:t> Mountains.</a:t>
            </a:r>
            <a:endParaRPr lang="en-US" dirty="0"/>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36</a:t>
            </a:fld>
            <a:endParaRPr lang="en-US"/>
          </a:p>
        </p:txBody>
      </p:sp>
    </p:spTree>
    <p:extLst>
      <p:ext uri="{BB962C8B-B14F-4D97-AF65-F5344CB8AC3E}">
        <p14:creationId xmlns:p14="http://schemas.microsoft.com/office/powerpoint/2010/main" val="13334157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Before the peneplain was uplifted, however, it formed a gentle but continuously sloping surface from the Pacific all the way to Sonora Mexico. It allowed a vast amount of sediment to be transported west, which deposited mostly in the forearc basin as sedimentary rock units like the Poway and La Jolla groups. The low subduction angle and perhaps </a:t>
            </a:r>
            <a:r>
              <a:rPr lang="en-US" u="sng" baseline="0" dirty="0"/>
              <a:t>u</a:t>
            </a:r>
            <a:r>
              <a:rPr lang="en-US" baseline="0" dirty="0"/>
              <a:t>nusual thickness of the subducted Farallon Plate resulted in the flattening of the base of the continental lithosphere by subduction erosion. Such flattening not only made the thickness of the overlying lithosphere more uniform (thereby promoting peneplanation), but subduction erosion also created an unrestricted channel by which underthrusted accretionary wedge and forearc basin sediment could be metamorphosed and transported far east of the Peninsular Ranges as the Orocopia Schist. An unusually large amount of sediment may have subducted and metamorphosed in the wake of the proposed unusually thick portion of the Farallon Plate, thus explaining the great volume of Catalina Schist underlying the Southern California continental borderland. Eventually far less sediment subducted, however, because progressively younger portions of the Farallon Plate arrived at the trench as the western margin of the North American Plate pushed ever closer to the divergent plate boundary between the Farallon and Pacific Plates.</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37</a:t>
            </a:fld>
            <a:endParaRPr lang="en-US"/>
          </a:p>
        </p:txBody>
      </p:sp>
    </p:spTree>
    <p:extLst>
      <p:ext uri="{BB962C8B-B14F-4D97-AF65-F5344CB8AC3E}">
        <p14:creationId xmlns:p14="http://schemas.microsoft.com/office/powerpoint/2010/main" val="11999359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That divergent</a:t>
            </a:r>
            <a:r>
              <a:rPr lang="en-US" baseline="0" dirty="0"/>
              <a:t> plate boundary still exists today as the East Pacific Rise, but not off shore of southern California because the North American plate was shoved over it in the late Cenozoic era. </a:t>
            </a:r>
            <a:endParaRPr lang="en-US" dirty="0"/>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38</a:t>
            </a:fld>
            <a:endParaRPr lang="en-US"/>
          </a:p>
        </p:txBody>
      </p:sp>
    </p:spTree>
    <p:extLst>
      <p:ext uri="{BB962C8B-B14F-4D97-AF65-F5344CB8AC3E}">
        <p14:creationId xmlns:p14="http://schemas.microsoft.com/office/powerpoint/2010/main" val="1180353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geologic history of the</a:t>
            </a:r>
            <a:r>
              <a:rPr lang="en-US" baseline="0" dirty="0"/>
              <a:t> Salton Trough is closely related to that of the Peninsular Ranges…</a:t>
            </a:r>
            <a:endParaRPr lang="en-US" dirty="0"/>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4</a:t>
            </a:fld>
            <a:endParaRPr lang="en-US"/>
          </a:p>
        </p:txBody>
      </p:sp>
    </p:spTree>
    <p:extLst>
      <p:ext uri="{BB962C8B-B14F-4D97-AF65-F5344CB8AC3E}">
        <p14:creationId xmlns:p14="http://schemas.microsoft.com/office/powerpoint/2010/main" val="3851325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326F66EB-C6F4-46E4-85D0-17C310275983}" type="slidenum">
              <a:rPr lang="en-US" smtClean="0"/>
              <a:pPr/>
              <a:t>5</a:t>
            </a:fld>
            <a:endParaRPr lang="en-US"/>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 otherwise known as the Cuyamaca Mountains in San Diego County. Although the geologic history of southern California is long and complex, it can be simplified into four episodes easily remembered by the mnemonic …</a:t>
            </a:r>
            <a:endParaRPr lang="en-US" dirty="0"/>
          </a:p>
          <a:p>
            <a:pPr eaLnBrk="1" hangingPunct="1"/>
            <a:endParaRPr lang="en-US" dirty="0"/>
          </a:p>
        </p:txBody>
      </p:sp>
    </p:spTree>
    <p:extLst>
      <p:ext uri="{BB962C8B-B14F-4D97-AF65-F5344CB8AC3E}">
        <p14:creationId xmlns:p14="http://schemas.microsoft.com/office/powerpoint/2010/main" val="1339794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“TUMS”.</a:t>
            </a:r>
            <a:r>
              <a:rPr lang="en-US" baseline="0" dirty="0"/>
              <a:t> Or if you prefer to work forward in time, that becomes the decidedly spicier mnemonic …</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6</a:t>
            </a:fld>
            <a:endParaRPr lang="en-US"/>
          </a:p>
        </p:txBody>
      </p:sp>
    </p:spTree>
    <p:extLst>
      <p:ext uri="{BB962C8B-B14F-4D97-AF65-F5344CB8AC3E}">
        <p14:creationId xmlns:p14="http://schemas.microsoft.com/office/powerpoint/2010/main" val="3364752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SMUT! </a:t>
            </a:r>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7</a:t>
            </a:fld>
            <a:endParaRPr lang="en-US"/>
          </a:p>
        </p:txBody>
      </p:sp>
    </p:spTree>
    <p:extLst>
      <p:ext uri="{BB962C8B-B14F-4D97-AF65-F5344CB8AC3E}">
        <p14:creationId xmlns:p14="http://schemas.microsoft.com/office/powerpoint/2010/main" val="408720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either case the oldest era,</a:t>
            </a:r>
            <a:r>
              <a:rPr lang="en-US" baseline="0" dirty="0"/>
              <a:t> the Paleozoic, is represented by the </a:t>
            </a:r>
            <a:r>
              <a:rPr lang="en-US" dirty="0"/>
              <a:t>“S” which stands </a:t>
            </a:r>
            <a:r>
              <a:rPr lang="en-US" baseline="0" dirty="0"/>
              <a:t>for </a:t>
            </a:r>
            <a:r>
              <a:rPr lang="en-US" u="sng" baseline="0" dirty="0"/>
              <a:t>S</a:t>
            </a:r>
            <a:r>
              <a:rPr lang="en-US" baseline="0" dirty="0"/>
              <a:t>table </a:t>
            </a:r>
            <a:r>
              <a:rPr lang="en-US" u="sng" baseline="0" dirty="0">
                <a:effectLst/>
              </a:rPr>
              <a:t>S</a:t>
            </a:r>
            <a:r>
              <a:rPr lang="en-US" baseline="0" dirty="0"/>
              <a:t>helf </a:t>
            </a:r>
            <a:r>
              <a:rPr lang="en-US" u="sng" baseline="0" dirty="0"/>
              <a:t>S</a:t>
            </a:r>
            <a:r>
              <a:rPr lang="en-US" baseline="0" dirty="0"/>
              <a:t>edimentation.</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8</a:t>
            </a:fld>
            <a:endParaRPr lang="en-US"/>
          </a:p>
        </p:txBody>
      </p:sp>
    </p:spTree>
    <p:extLst>
      <p:ext uri="{BB962C8B-B14F-4D97-AF65-F5344CB8AC3E}">
        <p14:creationId xmlns:p14="http://schemas.microsoft.com/office/powerpoint/2010/main" val="2921309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Great Barrier Reef in Australia is an excellent modern day analogue</a:t>
            </a:r>
            <a:r>
              <a:rPr lang="en-US" baseline="0" dirty="0"/>
              <a:t> for the stable shelf sedimentation that characterized the western United States during the Paleozoic Era. “Stable” refers to the fact that mountain building has not happened in quite a long time, so the land has been eroded nearly to sea level and therefore very little sediment is shed from the land into the ocean. The lack of land-derived sediment combined with the warm water create the ideal conditions are for coral growth and the deposition of limestone. </a:t>
            </a:r>
            <a:endParaRPr lang="en-US" dirty="0"/>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9</a:t>
            </a:fld>
            <a:endParaRPr lang="en-US"/>
          </a:p>
        </p:txBody>
      </p:sp>
    </p:spTree>
    <p:extLst>
      <p:ext uri="{BB962C8B-B14F-4D97-AF65-F5344CB8AC3E}">
        <p14:creationId xmlns:p14="http://schemas.microsoft.com/office/powerpoint/2010/main" val="1482003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5AD816-4C89-4127-8096-9C3907532C9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155FA3-6A62-4524-921C-9F14D4E6D15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6EE402-4F34-4010-B45F-20D869A164C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A953D0-F5EE-4C0A-9FC6-D80DD478B98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54F581-8119-423F-B7B2-D3F182A77D6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F3187C-97EB-40E1-A251-53B7B9BD30C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CFD82-69AB-49C7-B151-7603E1567C3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3098BCD-2DE5-48C5-8965-4B84CA2CF39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42A097-D430-4991-89EE-6F423383C28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61281A1-B012-4BE6-9992-93CBFF761F4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4E0D30-72EB-401D-AC7F-8EE7C4D55C6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18B143-5F7F-4406-BC8F-D5D2DD9B727D}"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2D7259-9AAD-469C-9C58-73CB6B4DD11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F92E29-EE05-4D04-9D5E-0C78660DD38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42C373-F314-4328-9B48-3751BE6C918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FBD7FD-91E5-48B8-B43E-355B7485822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507AC3-1D75-4851-85A3-C3792AB487A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EC3C677-9164-433C-9451-AE047F43B81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BBC1845-D9DE-4EA4-BA2F-FE0CE798190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B79A0CD-8D48-42B4-A28E-61AC405FBB5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367831-62F2-4854-A7FB-CD1E2D2052D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B0027C-A8C5-4950-9E44-333CC758DDC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E173065A-10D6-413F-B503-59D507F6C2C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A68AA7B8-7A52-4DB8-940B-C72D351CF306}"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15.gi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685800" y="2133600"/>
            <a:ext cx="7772400" cy="2590800"/>
          </a:xfrm>
        </p:spPr>
        <p:txBody>
          <a:bodyPr/>
          <a:lstStyle/>
          <a:p>
            <a:pPr eaLnBrk="1" hangingPunct="1"/>
            <a:r>
              <a:rPr lang="en-US" dirty="0">
                <a:solidFill>
                  <a:schemeClr val="bg1"/>
                </a:solidFill>
              </a:rPr>
              <a:t>Natural History </a:t>
            </a:r>
            <a:br>
              <a:rPr lang="en-US" dirty="0">
                <a:solidFill>
                  <a:schemeClr val="bg1"/>
                </a:solidFill>
              </a:rPr>
            </a:br>
            <a:r>
              <a:rPr lang="en-US" dirty="0">
                <a:solidFill>
                  <a:schemeClr val="bg1"/>
                </a:solidFill>
              </a:rPr>
              <a:t>of the Salton</a:t>
            </a:r>
            <a:r>
              <a:rPr lang="en-US" dirty="0"/>
              <a:t> </a:t>
            </a:r>
            <a:r>
              <a:rPr lang="en-US" dirty="0">
                <a:solidFill>
                  <a:schemeClr val="bg1"/>
                </a:solidFill>
              </a:rPr>
              <a:t>Trough</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PALEOZOIC.jpg"/>
          <p:cNvPicPr>
            <a:picLocks noChangeAspect="1"/>
          </p:cNvPicPr>
          <p:nvPr/>
        </p:nvPicPr>
        <p:blipFill>
          <a:blip r:embed="rId3" cstate="print"/>
          <a:stretch>
            <a:fillRect/>
          </a:stretch>
        </p:blipFill>
        <p:spPr>
          <a:xfrm>
            <a:off x="0" y="2589276"/>
            <a:ext cx="9144000" cy="2624532"/>
          </a:xfrm>
          <a:prstGeom prst="rect">
            <a:avLst/>
          </a:prstGeom>
        </p:spPr>
      </p:pic>
      <p:sp>
        <p:nvSpPr>
          <p:cNvPr id="3" name="TextBox 2"/>
          <p:cNvSpPr txBox="1"/>
          <p:nvPr/>
        </p:nvSpPr>
        <p:spPr>
          <a:xfrm>
            <a:off x="3733800" y="4124960"/>
            <a:ext cx="1676400" cy="400110"/>
          </a:xfrm>
          <a:prstGeom prst="rect">
            <a:avLst/>
          </a:prstGeom>
          <a:noFill/>
        </p:spPr>
        <p:txBody>
          <a:bodyPr wrap="square" rtlCol="0">
            <a:spAutoFit/>
          </a:bodyPr>
          <a:lstStyle/>
          <a:p>
            <a:pPr algn="ctr"/>
            <a:r>
              <a:rPr lang="en-US" sz="2000" b="1" dirty="0">
                <a:solidFill>
                  <a:schemeClr val="tx1"/>
                </a:solidFill>
                <a:effectLst>
                  <a:outerShdw blurRad="38100" dist="38100" dir="2700000" algn="tl">
                    <a:srgbClr val="000000">
                      <a:alpha val="43137"/>
                    </a:srgbClr>
                  </a:outerShdw>
                </a:effectLst>
                <a:latin typeface="Arial" pitchFamily="34" charset="0"/>
                <a:cs typeface="Arial" pitchFamily="34" charset="0"/>
              </a:rPr>
              <a:t>Limestone</a:t>
            </a:r>
          </a:p>
        </p:txBody>
      </p:sp>
      <p:cxnSp>
        <p:nvCxnSpPr>
          <p:cNvPr id="4" name="Straight Arrow Connector 3"/>
          <p:cNvCxnSpPr/>
          <p:nvPr/>
        </p:nvCxnSpPr>
        <p:spPr bwMode="auto">
          <a:xfrm flipV="1">
            <a:off x="4846320" y="3048000"/>
            <a:ext cx="975360" cy="1082040"/>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pic>
        <p:nvPicPr>
          <p:cNvPr id="132097" name="Picture 1"/>
          <p:cNvPicPr>
            <a:picLocks noChangeAspect="1" noChangeArrowheads="1"/>
          </p:cNvPicPr>
          <p:nvPr/>
        </p:nvPicPr>
        <p:blipFill>
          <a:blip r:embed="rId4" cstate="print"/>
          <a:srcRect l="35250" t="73047" r="21500" b="12734"/>
          <a:stretch>
            <a:fillRect/>
          </a:stretch>
        </p:blipFill>
        <p:spPr bwMode="auto">
          <a:xfrm>
            <a:off x="1558108" y="467360"/>
            <a:ext cx="6027783" cy="1585342"/>
          </a:xfrm>
          <a:prstGeom prst="rect">
            <a:avLst/>
          </a:prstGeom>
          <a:noFill/>
          <a:ln w="9525">
            <a:noFill/>
            <a:miter lim="800000"/>
            <a:headEnd/>
            <a:tailEnd/>
          </a:ln>
        </p:spPr>
      </p:pic>
      <p:sp>
        <p:nvSpPr>
          <p:cNvPr id="8" name="TextBox 7"/>
          <p:cNvSpPr txBox="1"/>
          <p:nvPr/>
        </p:nvSpPr>
        <p:spPr>
          <a:xfrm>
            <a:off x="6537960" y="3182372"/>
            <a:ext cx="2590800" cy="707886"/>
          </a:xfrm>
          <a:prstGeom prst="rect">
            <a:avLst/>
          </a:prstGeom>
          <a:noFill/>
        </p:spPr>
        <p:txBody>
          <a:bodyPr wrap="square" rtlCol="0">
            <a:spAutoFit/>
          </a:bodyPr>
          <a:lstStyle/>
          <a:p>
            <a:pPr algn="ctr"/>
            <a:r>
              <a:rPr lang="en-US" sz="2000" b="1" dirty="0">
                <a:solidFill>
                  <a:schemeClr val="tx1"/>
                </a:solidFill>
                <a:effectLst>
                  <a:outerShdw blurRad="38100" dist="38100" dir="2700000" algn="tl">
                    <a:srgbClr val="000000">
                      <a:alpha val="43137"/>
                    </a:srgbClr>
                  </a:outerShdw>
                </a:effectLst>
                <a:latin typeface="Arial" pitchFamily="34" charset="0"/>
                <a:cs typeface="Arial" pitchFamily="34" charset="0"/>
              </a:rPr>
              <a:t>Stable Continental</a:t>
            </a:r>
          </a:p>
          <a:p>
            <a:pPr algn="ctr"/>
            <a:r>
              <a:rPr lang="en-US" sz="2000" b="1" dirty="0">
                <a:solidFill>
                  <a:schemeClr val="tx1"/>
                </a:solidFill>
                <a:effectLst>
                  <a:outerShdw blurRad="38100" dist="38100" dir="2700000" algn="tl">
                    <a:srgbClr val="000000">
                      <a:alpha val="43137"/>
                    </a:srgbClr>
                  </a:outerShdw>
                </a:effectLst>
                <a:latin typeface="Arial" pitchFamily="34" charset="0"/>
                <a:cs typeface="Arial" pitchFamily="34" charset="0"/>
              </a:rPr>
              <a:t>Crust (craton)</a:t>
            </a:r>
          </a:p>
        </p:txBody>
      </p:sp>
      <p:sp>
        <p:nvSpPr>
          <p:cNvPr id="9" name="TextBox 8"/>
          <p:cNvSpPr txBox="1"/>
          <p:nvPr/>
        </p:nvSpPr>
        <p:spPr>
          <a:xfrm>
            <a:off x="6233160" y="2616200"/>
            <a:ext cx="1676400" cy="400110"/>
          </a:xfrm>
          <a:prstGeom prst="rect">
            <a:avLst/>
          </a:prstGeom>
          <a:noFill/>
        </p:spPr>
        <p:txBody>
          <a:bodyPr wrap="square" rtlCol="0">
            <a:spAutoFit/>
          </a:bodyPr>
          <a:lstStyle/>
          <a:p>
            <a:pPr algn="ctr"/>
            <a:r>
              <a:rPr lang="en-US" sz="2000" b="1" dirty="0">
                <a:solidFill>
                  <a:schemeClr val="tx1"/>
                </a:solidFill>
                <a:effectLst>
                  <a:outerShdw blurRad="38100" dist="38100" dir="2700000" algn="tl">
                    <a:srgbClr val="000000">
                      <a:alpha val="43137"/>
                    </a:srgbClr>
                  </a:outerShdw>
                </a:effectLst>
                <a:latin typeface="Arial" pitchFamily="34" charset="0"/>
                <a:cs typeface="Arial" pitchFamily="34" charset="0"/>
              </a:rPr>
              <a:t>ARIZONA</a:t>
            </a:r>
          </a:p>
        </p:txBody>
      </p:sp>
      <p:sp>
        <p:nvSpPr>
          <p:cNvPr id="10" name="TextBox 9"/>
          <p:cNvSpPr txBox="1"/>
          <p:nvPr/>
        </p:nvSpPr>
        <p:spPr>
          <a:xfrm>
            <a:off x="0" y="2951480"/>
            <a:ext cx="1676400" cy="400110"/>
          </a:xfrm>
          <a:prstGeom prst="rect">
            <a:avLst/>
          </a:prstGeom>
          <a:noFill/>
        </p:spPr>
        <p:txBody>
          <a:bodyPr wrap="square" rtlCol="0">
            <a:spAutoFit/>
          </a:bodyPr>
          <a:lstStyle/>
          <a:p>
            <a:pPr algn="ctr"/>
            <a:r>
              <a:rPr lang="en-US" sz="2000" b="1" dirty="0">
                <a:solidFill>
                  <a:schemeClr val="tx1"/>
                </a:solidFill>
                <a:effectLst>
                  <a:outerShdw blurRad="38100" dist="38100" dir="2700000" algn="tl">
                    <a:srgbClr val="000000">
                      <a:alpha val="43137"/>
                    </a:srgbClr>
                  </a:outerShdw>
                </a:effectLst>
                <a:latin typeface="Arial" pitchFamily="34" charset="0"/>
                <a:cs typeface="Arial" pitchFamily="34" charset="0"/>
              </a:rPr>
              <a:t>SAN DIEGO</a:t>
            </a:r>
          </a:p>
        </p:txBody>
      </p:sp>
      <p:cxnSp>
        <p:nvCxnSpPr>
          <p:cNvPr id="11" name="Straight Arrow Connector 10"/>
          <p:cNvCxnSpPr/>
          <p:nvPr/>
        </p:nvCxnSpPr>
        <p:spPr bwMode="auto">
          <a:xfrm flipH="1" flipV="1">
            <a:off x="670560" y="3444876"/>
            <a:ext cx="853440" cy="913764"/>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cxnSp>
        <p:nvCxnSpPr>
          <p:cNvPr id="14" name="Straight Arrow Connector 13"/>
          <p:cNvCxnSpPr/>
          <p:nvPr/>
        </p:nvCxnSpPr>
        <p:spPr bwMode="auto">
          <a:xfrm flipV="1">
            <a:off x="1737360" y="3444876"/>
            <a:ext cx="746760" cy="929004"/>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sp>
        <p:nvSpPr>
          <p:cNvPr id="24" name="TextBox 23"/>
          <p:cNvSpPr txBox="1"/>
          <p:nvPr/>
        </p:nvSpPr>
        <p:spPr>
          <a:xfrm>
            <a:off x="533400" y="4399280"/>
            <a:ext cx="2255520" cy="400110"/>
          </a:xfrm>
          <a:prstGeom prst="rect">
            <a:avLst/>
          </a:prstGeom>
          <a:noFill/>
        </p:spPr>
        <p:txBody>
          <a:bodyPr wrap="square" rtlCol="0">
            <a:spAutoFit/>
          </a:bodyPr>
          <a:lstStyle/>
          <a:p>
            <a:pPr algn="ctr"/>
            <a:r>
              <a:rPr lang="en-US" sz="2000" b="1" dirty="0">
                <a:solidFill>
                  <a:schemeClr val="tx1"/>
                </a:solidFill>
                <a:effectLst>
                  <a:outerShdw blurRad="38100" dist="38100" dir="2700000" algn="tl">
                    <a:srgbClr val="000000">
                      <a:alpha val="43137"/>
                    </a:srgbClr>
                  </a:outerShdw>
                </a:effectLst>
                <a:latin typeface="Arial" pitchFamily="34" charset="0"/>
                <a:cs typeface="Arial" pitchFamily="34" charset="0"/>
              </a:rPr>
              <a:t>Ocean Crust</a:t>
            </a:r>
          </a:p>
        </p:txBody>
      </p:sp>
      <p:sp>
        <p:nvSpPr>
          <p:cNvPr id="2" name="TextBox 1">
            <a:extLst>
              <a:ext uri="{FF2B5EF4-FFF2-40B4-BE49-F238E27FC236}">
                <a16:creationId xmlns:a16="http://schemas.microsoft.com/office/drawing/2014/main" xmlns="" id="{CAAEF986-0F30-47C1-8DF2-CB76FC35D936}"/>
              </a:ext>
            </a:extLst>
          </p:cNvPr>
          <p:cNvSpPr txBox="1"/>
          <p:nvPr/>
        </p:nvSpPr>
        <p:spPr>
          <a:xfrm>
            <a:off x="401202" y="5375957"/>
            <a:ext cx="2519915" cy="707886"/>
          </a:xfrm>
          <a:prstGeom prst="rect">
            <a:avLst/>
          </a:prstGeom>
          <a:noFill/>
        </p:spPr>
        <p:txBody>
          <a:bodyPr wrap="square" rtlCol="0">
            <a:spAutoFit/>
          </a:bodyPr>
          <a:lstStyle/>
          <a:p>
            <a:pPr algn="ctr"/>
            <a:r>
              <a:rPr lang="en-US" sz="2000" b="1" dirty="0">
                <a:solidFill>
                  <a:schemeClr val="tx1"/>
                </a:solidFill>
                <a:latin typeface="Arial" panose="020B0604020202020204" pitchFamily="34" charset="0"/>
                <a:cs typeface="Arial" panose="020B0604020202020204" pitchFamily="34" charset="0"/>
              </a:rPr>
              <a:t>Largely destroyed by subduction! </a:t>
            </a:r>
          </a:p>
        </p:txBody>
      </p:sp>
      <p:sp>
        <p:nvSpPr>
          <p:cNvPr id="13" name="TextBox 12">
            <a:extLst>
              <a:ext uri="{FF2B5EF4-FFF2-40B4-BE49-F238E27FC236}">
                <a16:creationId xmlns:a16="http://schemas.microsoft.com/office/drawing/2014/main" xmlns="" id="{40B898AC-3CC9-426F-8184-053A44764911}"/>
              </a:ext>
            </a:extLst>
          </p:cNvPr>
          <p:cNvSpPr txBox="1"/>
          <p:nvPr/>
        </p:nvSpPr>
        <p:spPr>
          <a:xfrm>
            <a:off x="5410200" y="5375957"/>
            <a:ext cx="2519915" cy="707886"/>
          </a:xfrm>
          <a:prstGeom prst="rect">
            <a:avLst/>
          </a:prstGeom>
          <a:noFill/>
        </p:spPr>
        <p:txBody>
          <a:bodyPr wrap="square" rtlCol="0">
            <a:spAutoFit/>
          </a:bodyPr>
          <a:lstStyle/>
          <a:p>
            <a:pPr algn="ctr"/>
            <a:r>
              <a:rPr lang="en-US" sz="2000" b="1" dirty="0">
                <a:solidFill>
                  <a:schemeClr val="tx1"/>
                </a:solidFill>
                <a:latin typeface="Arial" panose="020B0604020202020204" pitchFamily="34" charset="0"/>
                <a:cs typeface="Arial" panose="020B0604020202020204" pitchFamily="34" charset="0"/>
              </a:rPr>
              <a:t>Discontinuously preserved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0" y="0"/>
            <a:ext cx="10190778" cy="6858000"/>
          </a:xfrm>
          <a:prstGeom prst="rect">
            <a:avLst/>
          </a:prstGeom>
          <a:noFill/>
          <a:ln w="9525">
            <a:noFill/>
            <a:miter lim="800000"/>
            <a:headEnd/>
            <a:tailEnd/>
          </a:ln>
        </p:spPr>
      </p:pic>
      <p:sp>
        <p:nvSpPr>
          <p:cNvPr id="3" name="TextBox 2"/>
          <p:cNvSpPr txBox="1"/>
          <p:nvPr/>
        </p:nvSpPr>
        <p:spPr>
          <a:xfrm>
            <a:off x="167640" y="3607435"/>
            <a:ext cx="1981200" cy="954107"/>
          </a:xfrm>
          <a:prstGeom prst="rect">
            <a:avLst/>
          </a:prstGeom>
          <a:noFill/>
        </p:spPr>
        <p:txBody>
          <a:bodyPr wrap="square" rtlCol="0">
            <a:spAutoFit/>
          </a:bodyPr>
          <a:lstStyle/>
          <a:p>
            <a:pPr algn="ctr"/>
            <a:r>
              <a:rPr lang="en-US" b="1" dirty="0">
                <a:solidFill>
                  <a:schemeClr val="accent6">
                    <a:lumMod val="60000"/>
                    <a:lumOff val="40000"/>
                  </a:schemeClr>
                </a:solidFill>
                <a:effectLst>
                  <a:outerShdw blurRad="38100" dist="38100" dir="2700000" algn="tl">
                    <a:srgbClr val="000000">
                      <a:alpha val="43137"/>
                    </a:srgbClr>
                  </a:outerShdw>
                </a:effectLst>
                <a:latin typeface="Arial" pitchFamily="34" charset="0"/>
                <a:cs typeface="Arial" pitchFamily="34" charset="0"/>
              </a:rPr>
              <a:t>Paleozoic rocks</a:t>
            </a:r>
          </a:p>
        </p:txBody>
      </p:sp>
      <p:cxnSp>
        <p:nvCxnSpPr>
          <p:cNvPr id="4" name="Straight Arrow Connector 3"/>
          <p:cNvCxnSpPr/>
          <p:nvPr/>
        </p:nvCxnSpPr>
        <p:spPr bwMode="auto">
          <a:xfrm rot="5400000" flipH="1" flipV="1">
            <a:off x="1889760" y="2529840"/>
            <a:ext cx="1691640" cy="1356360"/>
          </a:xfrm>
          <a:prstGeom prst="straightConnector1">
            <a:avLst/>
          </a:prstGeom>
          <a:solidFill>
            <a:schemeClr val="accent1"/>
          </a:solidFill>
          <a:ln w="38100" cap="flat" cmpd="sng" algn="ctr">
            <a:solidFill>
              <a:schemeClr val="bg1"/>
            </a:solidFill>
            <a:prstDash val="solid"/>
            <a:round/>
            <a:headEnd type="none" w="med" len="med"/>
            <a:tailEnd type="triangle" w="lg" len="med"/>
          </a:ln>
          <a:effectLst>
            <a:outerShdw blurRad="50800" dist="38100" dir="2700000" algn="tl" rotWithShape="0">
              <a:prstClr val="black">
                <a:alpha val="40000"/>
              </a:prstClr>
            </a:outerShdw>
          </a:effectLst>
        </p:spPr>
      </p:cxnSp>
      <p:cxnSp>
        <p:nvCxnSpPr>
          <p:cNvPr id="7" name="Straight Arrow Connector 6"/>
          <p:cNvCxnSpPr/>
          <p:nvPr/>
        </p:nvCxnSpPr>
        <p:spPr bwMode="auto">
          <a:xfrm>
            <a:off x="2057400" y="4206240"/>
            <a:ext cx="1280160" cy="838200"/>
          </a:xfrm>
          <a:prstGeom prst="straightConnector1">
            <a:avLst/>
          </a:prstGeom>
          <a:solidFill>
            <a:schemeClr val="accent1"/>
          </a:solidFill>
          <a:ln w="38100" cap="flat" cmpd="sng" algn="ctr">
            <a:solidFill>
              <a:schemeClr val="bg1"/>
            </a:solidFill>
            <a:prstDash val="solid"/>
            <a:round/>
            <a:headEnd type="none" w="med" len="med"/>
            <a:tailEnd type="triangle" w="lg" len="med"/>
          </a:ln>
          <a:effectLst>
            <a:outerShdw blurRad="50800" dist="38100" dir="8100000" algn="tr" rotWithShape="0">
              <a:prstClr val="black">
                <a:alpha val="40000"/>
              </a:prstClr>
            </a:outerShdw>
          </a:effectLst>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0" y="0"/>
            <a:ext cx="10190778" cy="6858000"/>
          </a:xfrm>
          <a:prstGeom prst="rect">
            <a:avLst/>
          </a:prstGeom>
          <a:noFill/>
          <a:ln w="9525">
            <a:noFill/>
            <a:miter lim="800000"/>
            <a:headEnd/>
            <a:tailEnd/>
          </a:ln>
        </p:spPr>
      </p:pic>
      <p:sp>
        <p:nvSpPr>
          <p:cNvPr id="12" name="TextBox 11"/>
          <p:cNvSpPr txBox="1"/>
          <p:nvPr/>
        </p:nvSpPr>
        <p:spPr>
          <a:xfrm>
            <a:off x="5074920" y="346074"/>
            <a:ext cx="2514600" cy="954107"/>
          </a:xfrm>
          <a:prstGeom prst="rect">
            <a:avLst/>
          </a:prstGeom>
          <a:solidFill>
            <a:schemeClr val="tx1">
              <a:alpha val="28000"/>
            </a:schemeClr>
          </a:solidFill>
        </p:spPr>
        <p:txBody>
          <a:bodyPr wrap="square" rtlCol="0">
            <a:spAutoFit/>
          </a:bodyPr>
          <a:lstStyle/>
          <a:p>
            <a:pPr algn="ctr"/>
            <a:r>
              <a:rPr lang="en-US" b="1" dirty="0">
                <a:effectLst>
                  <a:outerShdw blurRad="38100" dist="38100" dir="2700000" algn="tl">
                    <a:srgbClr val="000000">
                      <a:alpha val="43137"/>
                    </a:srgbClr>
                  </a:outerShdw>
                </a:effectLst>
                <a:latin typeface="Arial" pitchFamily="34" charset="0"/>
                <a:cs typeface="Arial" pitchFamily="34" charset="0"/>
              </a:rPr>
              <a:t>Grand Canyon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028" descr="Arizona"/>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Freeform 4"/>
          <p:cNvSpPr/>
          <p:nvPr/>
        </p:nvSpPr>
        <p:spPr bwMode="auto">
          <a:xfrm>
            <a:off x="477520" y="650240"/>
            <a:ext cx="3088640" cy="4429760"/>
          </a:xfrm>
          <a:custGeom>
            <a:avLst/>
            <a:gdLst>
              <a:gd name="connsiteX0" fmla="*/ 3088640 w 3088640"/>
              <a:gd name="connsiteY0" fmla="*/ 0 h 4429760"/>
              <a:gd name="connsiteX1" fmla="*/ 3037840 w 3088640"/>
              <a:gd name="connsiteY1" fmla="*/ 30480 h 4429760"/>
              <a:gd name="connsiteX2" fmla="*/ 3007360 w 3088640"/>
              <a:gd name="connsiteY2" fmla="*/ 132080 h 4429760"/>
              <a:gd name="connsiteX3" fmla="*/ 2976880 w 3088640"/>
              <a:gd name="connsiteY3" fmla="*/ 152400 h 4429760"/>
              <a:gd name="connsiteX4" fmla="*/ 2915920 w 3088640"/>
              <a:gd name="connsiteY4" fmla="*/ 172720 h 4429760"/>
              <a:gd name="connsiteX5" fmla="*/ 2895600 w 3088640"/>
              <a:gd name="connsiteY5" fmla="*/ 233680 h 4429760"/>
              <a:gd name="connsiteX6" fmla="*/ 2834640 w 3088640"/>
              <a:gd name="connsiteY6" fmla="*/ 274320 h 4429760"/>
              <a:gd name="connsiteX7" fmla="*/ 2844800 w 3088640"/>
              <a:gd name="connsiteY7" fmla="*/ 335280 h 4429760"/>
              <a:gd name="connsiteX8" fmla="*/ 2834640 w 3088640"/>
              <a:gd name="connsiteY8" fmla="*/ 365760 h 4429760"/>
              <a:gd name="connsiteX9" fmla="*/ 2773680 w 3088640"/>
              <a:gd name="connsiteY9" fmla="*/ 396240 h 4429760"/>
              <a:gd name="connsiteX10" fmla="*/ 2773680 w 3088640"/>
              <a:gd name="connsiteY10" fmla="*/ 457200 h 4429760"/>
              <a:gd name="connsiteX11" fmla="*/ 2733040 w 3088640"/>
              <a:gd name="connsiteY11" fmla="*/ 518160 h 4429760"/>
              <a:gd name="connsiteX12" fmla="*/ 2712720 w 3088640"/>
              <a:gd name="connsiteY12" fmla="*/ 548640 h 4429760"/>
              <a:gd name="connsiteX13" fmla="*/ 2682240 w 3088640"/>
              <a:gd name="connsiteY13" fmla="*/ 568960 h 4429760"/>
              <a:gd name="connsiteX14" fmla="*/ 2529840 w 3088640"/>
              <a:gd name="connsiteY14" fmla="*/ 589280 h 4429760"/>
              <a:gd name="connsiteX15" fmla="*/ 2428240 w 3088640"/>
              <a:gd name="connsiteY15" fmla="*/ 629920 h 4429760"/>
              <a:gd name="connsiteX16" fmla="*/ 2418080 w 3088640"/>
              <a:gd name="connsiteY16" fmla="*/ 660400 h 4429760"/>
              <a:gd name="connsiteX17" fmla="*/ 2407920 w 3088640"/>
              <a:gd name="connsiteY17" fmla="*/ 711200 h 4429760"/>
              <a:gd name="connsiteX18" fmla="*/ 2296160 w 3088640"/>
              <a:gd name="connsiteY18" fmla="*/ 741680 h 4429760"/>
              <a:gd name="connsiteX19" fmla="*/ 2265680 w 3088640"/>
              <a:gd name="connsiteY19" fmla="*/ 802640 h 4429760"/>
              <a:gd name="connsiteX20" fmla="*/ 2235200 w 3088640"/>
              <a:gd name="connsiteY20" fmla="*/ 812800 h 4429760"/>
              <a:gd name="connsiteX21" fmla="*/ 2204720 w 3088640"/>
              <a:gd name="connsiteY21" fmla="*/ 833120 h 4429760"/>
              <a:gd name="connsiteX22" fmla="*/ 2143760 w 3088640"/>
              <a:gd name="connsiteY22" fmla="*/ 853440 h 4429760"/>
              <a:gd name="connsiteX23" fmla="*/ 1930400 w 3088640"/>
              <a:gd name="connsiteY23" fmla="*/ 822960 h 4429760"/>
              <a:gd name="connsiteX24" fmla="*/ 1899920 w 3088640"/>
              <a:gd name="connsiteY24" fmla="*/ 802640 h 4429760"/>
              <a:gd name="connsiteX25" fmla="*/ 1778000 w 3088640"/>
              <a:gd name="connsiteY25" fmla="*/ 782320 h 4429760"/>
              <a:gd name="connsiteX26" fmla="*/ 1767840 w 3088640"/>
              <a:gd name="connsiteY26" fmla="*/ 812800 h 4429760"/>
              <a:gd name="connsiteX27" fmla="*/ 1737360 w 3088640"/>
              <a:gd name="connsiteY27" fmla="*/ 833120 h 4429760"/>
              <a:gd name="connsiteX28" fmla="*/ 1717040 w 3088640"/>
              <a:gd name="connsiteY28" fmla="*/ 863600 h 4429760"/>
              <a:gd name="connsiteX29" fmla="*/ 1686560 w 3088640"/>
              <a:gd name="connsiteY29" fmla="*/ 924560 h 4429760"/>
              <a:gd name="connsiteX30" fmla="*/ 1625600 w 3088640"/>
              <a:gd name="connsiteY30" fmla="*/ 955040 h 4429760"/>
              <a:gd name="connsiteX31" fmla="*/ 1595120 w 3088640"/>
              <a:gd name="connsiteY31" fmla="*/ 985520 h 4429760"/>
              <a:gd name="connsiteX32" fmla="*/ 1574800 w 3088640"/>
              <a:gd name="connsiteY32" fmla="*/ 1046480 h 4429760"/>
              <a:gd name="connsiteX33" fmla="*/ 1544320 w 3088640"/>
              <a:gd name="connsiteY33" fmla="*/ 1127760 h 4429760"/>
              <a:gd name="connsiteX34" fmla="*/ 1513840 w 3088640"/>
              <a:gd name="connsiteY34" fmla="*/ 1137920 h 4429760"/>
              <a:gd name="connsiteX35" fmla="*/ 1463040 w 3088640"/>
              <a:gd name="connsiteY35" fmla="*/ 1178560 h 4429760"/>
              <a:gd name="connsiteX36" fmla="*/ 1432560 w 3088640"/>
              <a:gd name="connsiteY36" fmla="*/ 1209040 h 4429760"/>
              <a:gd name="connsiteX37" fmla="*/ 1381760 w 3088640"/>
              <a:gd name="connsiteY37" fmla="*/ 1219200 h 4429760"/>
              <a:gd name="connsiteX38" fmla="*/ 1351280 w 3088640"/>
              <a:gd name="connsiteY38" fmla="*/ 1229360 h 4429760"/>
              <a:gd name="connsiteX39" fmla="*/ 1330960 w 3088640"/>
              <a:gd name="connsiteY39" fmla="*/ 1259840 h 4429760"/>
              <a:gd name="connsiteX40" fmla="*/ 1320800 w 3088640"/>
              <a:gd name="connsiteY40" fmla="*/ 1290320 h 4429760"/>
              <a:gd name="connsiteX41" fmla="*/ 1290320 w 3088640"/>
              <a:gd name="connsiteY41" fmla="*/ 1320800 h 4429760"/>
              <a:gd name="connsiteX42" fmla="*/ 1259840 w 3088640"/>
              <a:gd name="connsiteY42" fmla="*/ 1341120 h 4429760"/>
              <a:gd name="connsiteX43" fmla="*/ 1127760 w 3088640"/>
              <a:gd name="connsiteY43" fmla="*/ 1351280 h 4429760"/>
              <a:gd name="connsiteX44" fmla="*/ 1066800 w 3088640"/>
              <a:gd name="connsiteY44" fmla="*/ 1310640 h 4429760"/>
              <a:gd name="connsiteX45" fmla="*/ 1036320 w 3088640"/>
              <a:gd name="connsiteY45" fmla="*/ 1290320 h 4429760"/>
              <a:gd name="connsiteX46" fmla="*/ 1005840 w 3088640"/>
              <a:gd name="connsiteY46" fmla="*/ 1280160 h 4429760"/>
              <a:gd name="connsiteX47" fmla="*/ 985520 w 3088640"/>
              <a:gd name="connsiteY47" fmla="*/ 1249680 h 4429760"/>
              <a:gd name="connsiteX48" fmla="*/ 934720 w 3088640"/>
              <a:gd name="connsiteY48" fmla="*/ 1239520 h 4429760"/>
              <a:gd name="connsiteX49" fmla="*/ 762000 w 3088640"/>
              <a:gd name="connsiteY49" fmla="*/ 1249680 h 4429760"/>
              <a:gd name="connsiteX50" fmla="*/ 640080 w 3088640"/>
              <a:gd name="connsiteY50" fmla="*/ 1270000 h 4429760"/>
              <a:gd name="connsiteX51" fmla="*/ 579120 w 3088640"/>
              <a:gd name="connsiteY51" fmla="*/ 1290320 h 4429760"/>
              <a:gd name="connsiteX52" fmla="*/ 548640 w 3088640"/>
              <a:gd name="connsiteY52" fmla="*/ 1320800 h 4429760"/>
              <a:gd name="connsiteX53" fmla="*/ 528320 w 3088640"/>
              <a:gd name="connsiteY53" fmla="*/ 1351280 h 4429760"/>
              <a:gd name="connsiteX54" fmla="*/ 497840 w 3088640"/>
              <a:gd name="connsiteY54" fmla="*/ 1371600 h 4429760"/>
              <a:gd name="connsiteX55" fmla="*/ 477520 w 3088640"/>
              <a:gd name="connsiteY55" fmla="*/ 1402080 h 4429760"/>
              <a:gd name="connsiteX56" fmla="*/ 497840 w 3088640"/>
              <a:gd name="connsiteY56" fmla="*/ 1463040 h 4429760"/>
              <a:gd name="connsiteX57" fmla="*/ 375920 w 3088640"/>
              <a:gd name="connsiteY57" fmla="*/ 1493520 h 4429760"/>
              <a:gd name="connsiteX58" fmla="*/ 345440 w 3088640"/>
              <a:gd name="connsiteY58" fmla="*/ 1483360 h 4429760"/>
              <a:gd name="connsiteX59" fmla="*/ 325120 w 3088640"/>
              <a:gd name="connsiteY59" fmla="*/ 1452880 h 4429760"/>
              <a:gd name="connsiteX60" fmla="*/ 314960 w 3088640"/>
              <a:gd name="connsiteY60" fmla="*/ 1422400 h 4429760"/>
              <a:gd name="connsiteX61" fmla="*/ 284480 w 3088640"/>
              <a:gd name="connsiteY61" fmla="*/ 1391920 h 4429760"/>
              <a:gd name="connsiteX62" fmla="*/ 203200 w 3088640"/>
              <a:gd name="connsiteY62" fmla="*/ 1371600 h 4429760"/>
              <a:gd name="connsiteX63" fmla="*/ 172720 w 3088640"/>
              <a:gd name="connsiteY63" fmla="*/ 1381760 h 4429760"/>
              <a:gd name="connsiteX64" fmla="*/ 101600 w 3088640"/>
              <a:gd name="connsiteY64" fmla="*/ 1402080 h 4429760"/>
              <a:gd name="connsiteX65" fmla="*/ 81280 w 3088640"/>
              <a:gd name="connsiteY65" fmla="*/ 1432560 h 4429760"/>
              <a:gd name="connsiteX66" fmla="*/ 60960 w 3088640"/>
              <a:gd name="connsiteY66" fmla="*/ 1493520 h 4429760"/>
              <a:gd name="connsiteX67" fmla="*/ 71120 w 3088640"/>
              <a:gd name="connsiteY67" fmla="*/ 1574800 h 4429760"/>
              <a:gd name="connsiteX68" fmla="*/ 81280 w 3088640"/>
              <a:gd name="connsiteY68" fmla="*/ 1605280 h 4429760"/>
              <a:gd name="connsiteX69" fmla="*/ 50800 w 3088640"/>
              <a:gd name="connsiteY69" fmla="*/ 1595120 h 4429760"/>
              <a:gd name="connsiteX70" fmla="*/ 91440 w 3088640"/>
              <a:gd name="connsiteY70" fmla="*/ 1635760 h 4429760"/>
              <a:gd name="connsiteX71" fmla="*/ 101600 w 3088640"/>
              <a:gd name="connsiteY71" fmla="*/ 1666240 h 4429760"/>
              <a:gd name="connsiteX72" fmla="*/ 121920 w 3088640"/>
              <a:gd name="connsiteY72" fmla="*/ 1706880 h 4429760"/>
              <a:gd name="connsiteX73" fmla="*/ 91440 w 3088640"/>
              <a:gd name="connsiteY73" fmla="*/ 1798320 h 4429760"/>
              <a:gd name="connsiteX74" fmla="*/ 81280 w 3088640"/>
              <a:gd name="connsiteY74" fmla="*/ 1828800 h 4429760"/>
              <a:gd name="connsiteX75" fmla="*/ 91440 w 3088640"/>
              <a:gd name="connsiteY75" fmla="*/ 1859280 h 4429760"/>
              <a:gd name="connsiteX76" fmla="*/ 121920 w 3088640"/>
              <a:gd name="connsiteY76" fmla="*/ 1879600 h 4429760"/>
              <a:gd name="connsiteX77" fmla="*/ 132080 w 3088640"/>
              <a:gd name="connsiteY77" fmla="*/ 1930400 h 4429760"/>
              <a:gd name="connsiteX78" fmla="*/ 142240 w 3088640"/>
              <a:gd name="connsiteY78" fmla="*/ 2174240 h 4429760"/>
              <a:gd name="connsiteX79" fmla="*/ 152400 w 3088640"/>
              <a:gd name="connsiteY79" fmla="*/ 2225040 h 4429760"/>
              <a:gd name="connsiteX80" fmla="*/ 162560 w 3088640"/>
              <a:gd name="connsiteY80" fmla="*/ 2479040 h 4429760"/>
              <a:gd name="connsiteX81" fmla="*/ 172720 w 3088640"/>
              <a:gd name="connsiteY81" fmla="*/ 2519680 h 4429760"/>
              <a:gd name="connsiteX82" fmla="*/ 223520 w 3088640"/>
              <a:gd name="connsiteY82" fmla="*/ 2570480 h 4429760"/>
              <a:gd name="connsiteX83" fmla="*/ 274320 w 3088640"/>
              <a:gd name="connsiteY83" fmla="*/ 2631440 h 4429760"/>
              <a:gd name="connsiteX84" fmla="*/ 294640 w 3088640"/>
              <a:gd name="connsiteY84" fmla="*/ 2692400 h 4429760"/>
              <a:gd name="connsiteX85" fmla="*/ 314960 w 3088640"/>
              <a:gd name="connsiteY85" fmla="*/ 2763520 h 4429760"/>
              <a:gd name="connsiteX86" fmla="*/ 325120 w 3088640"/>
              <a:gd name="connsiteY86" fmla="*/ 2814320 h 4429760"/>
              <a:gd name="connsiteX87" fmla="*/ 386080 w 3088640"/>
              <a:gd name="connsiteY87" fmla="*/ 2865120 h 4429760"/>
              <a:gd name="connsiteX88" fmla="*/ 416560 w 3088640"/>
              <a:gd name="connsiteY88" fmla="*/ 2895600 h 4429760"/>
              <a:gd name="connsiteX89" fmla="*/ 436880 w 3088640"/>
              <a:gd name="connsiteY89" fmla="*/ 2926080 h 4429760"/>
              <a:gd name="connsiteX90" fmla="*/ 467360 w 3088640"/>
              <a:gd name="connsiteY90" fmla="*/ 2936240 h 4429760"/>
              <a:gd name="connsiteX91" fmla="*/ 457200 w 3088640"/>
              <a:gd name="connsiteY91" fmla="*/ 2966720 h 4429760"/>
              <a:gd name="connsiteX92" fmla="*/ 426720 w 3088640"/>
              <a:gd name="connsiteY92" fmla="*/ 2976880 h 4429760"/>
              <a:gd name="connsiteX93" fmla="*/ 396240 w 3088640"/>
              <a:gd name="connsiteY93" fmla="*/ 2997200 h 4429760"/>
              <a:gd name="connsiteX94" fmla="*/ 375920 w 3088640"/>
              <a:gd name="connsiteY94" fmla="*/ 3027680 h 4429760"/>
              <a:gd name="connsiteX95" fmla="*/ 355600 w 3088640"/>
              <a:gd name="connsiteY95" fmla="*/ 3088640 h 4429760"/>
              <a:gd name="connsiteX96" fmla="*/ 325120 w 3088640"/>
              <a:gd name="connsiteY96" fmla="*/ 3098800 h 4429760"/>
              <a:gd name="connsiteX97" fmla="*/ 284480 w 3088640"/>
              <a:gd name="connsiteY97" fmla="*/ 3159760 h 4429760"/>
              <a:gd name="connsiteX98" fmla="*/ 264160 w 3088640"/>
              <a:gd name="connsiteY98" fmla="*/ 3190240 h 4429760"/>
              <a:gd name="connsiteX99" fmla="*/ 254000 w 3088640"/>
              <a:gd name="connsiteY99" fmla="*/ 3230880 h 4429760"/>
              <a:gd name="connsiteX100" fmla="*/ 203200 w 3088640"/>
              <a:gd name="connsiteY100" fmla="*/ 3322320 h 4429760"/>
              <a:gd name="connsiteX101" fmla="*/ 203200 w 3088640"/>
              <a:gd name="connsiteY101" fmla="*/ 3606800 h 4429760"/>
              <a:gd name="connsiteX102" fmla="*/ 142240 w 3088640"/>
              <a:gd name="connsiteY102" fmla="*/ 3637280 h 4429760"/>
              <a:gd name="connsiteX103" fmla="*/ 111760 w 3088640"/>
              <a:gd name="connsiteY103" fmla="*/ 3667760 h 4429760"/>
              <a:gd name="connsiteX104" fmla="*/ 81280 w 3088640"/>
              <a:gd name="connsiteY104" fmla="*/ 3688080 h 4429760"/>
              <a:gd name="connsiteX105" fmla="*/ 71120 w 3088640"/>
              <a:gd name="connsiteY105" fmla="*/ 3718560 h 4429760"/>
              <a:gd name="connsiteX106" fmla="*/ 81280 w 3088640"/>
              <a:gd name="connsiteY106" fmla="*/ 3759200 h 4429760"/>
              <a:gd name="connsiteX107" fmla="*/ 91440 w 3088640"/>
              <a:gd name="connsiteY107" fmla="*/ 3789680 h 4429760"/>
              <a:gd name="connsiteX108" fmla="*/ 81280 w 3088640"/>
              <a:gd name="connsiteY108" fmla="*/ 3820160 h 4429760"/>
              <a:gd name="connsiteX109" fmla="*/ 91440 w 3088640"/>
              <a:gd name="connsiteY109" fmla="*/ 3911600 h 4429760"/>
              <a:gd name="connsiteX110" fmla="*/ 111760 w 3088640"/>
              <a:gd name="connsiteY110" fmla="*/ 3982720 h 4429760"/>
              <a:gd name="connsiteX111" fmla="*/ 142240 w 3088640"/>
              <a:gd name="connsiteY111" fmla="*/ 4053840 h 4429760"/>
              <a:gd name="connsiteX112" fmla="*/ 203200 w 3088640"/>
              <a:gd name="connsiteY112" fmla="*/ 4074160 h 4429760"/>
              <a:gd name="connsiteX113" fmla="*/ 233680 w 3088640"/>
              <a:gd name="connsiteY113" fmla="*/ 4084320 h 4429760"/>
              <a:gd name="connsiteX114" fmla="*/ 254000 w 3088640"/>
              <a:gd name="connsiteY114" fmla="*/ 4114800 h 4429760"/>
              <a:gd name="connsiteX115" fmla="*/ 213360 w 3088640"/>
              <a:gd name="connsiteY115" fmla="*/ 4185920 h 4429760"/>
              <a:gd name="connsiteX116" fmla="*/ 193040 w 3088640"/>
              <a:gd name="connsiteY116" fmla="*/ 4246880 h 4429760"/>
              <a:gd name="connsiteX117" fmla="*/ 182880 w 3088640"/>
              <a:gd name="connsiteY117" fmla="*/ 4277360 h 4429760"/>
              <a:gd name="connsiteX118" fmla="*/ 142240 w 3088640"/>
              <a:gd name="connsiteY118" fmla="*/ 4297680 h 4429760"/>
              <a:gd name="connsiteX119" fmla="*/ 71120 w 3088640"/>
              <a:gd name="connsiteY119" fmla="*/ 4318000 h 4429760"/>
              <a:gd name="connsiteX120" fmla="*/ 40640 w 3088640"/>
              <a:gd name="connsiteY120" fmla="*/ 4338320 h 4429760"/>
              <a:gd name="connsiteX121" fmla="*/ 20320 w 3088640"/>
              <a:gd name="connsiteY121" fmla="*/ 4368800 h 4429760"/>
              <a:gd name="connsiteX122" fmla="*/ 0 w 3088640"/>
              <a:gd name="connsiteY122" fmla="*/ 4429760 h 442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088640" h="4429760">
                <a:moveTo>
                  <a:pt x="3088640" y="0"/>
                </a:moveTo>
                <a:cubicBezTo>
                  <a:pt x="3071707" y="10160"/>
                  <a:pt x="3048000" y="13547"/>
                  <a:pt x="3037840" y="30480"/>
                </a:cubicBezTo>
                <a:cubicBezTo>
                  <a:pt x="2980285" y="126405"/>
                  <a:pt x="3064250" y="75190"/>
                  <a:pt x="3007360" y="132080"/>
                </a:cubicBezTo>
                <a:cubicBezTo>
                  <a:pt x="2998726" y="140714"/>
                  <a:pt x="2988038" y="147441"/>
                  <a:pt x="2976880" y="152400"/>
                </a:cubicBezTo>
                <a:cubicBezTo>
                  <a:pt x="2957307" y="161099"/>
                  <a:pt x="2915920" y="172720"/>
                  <a:pt x="2915920" y="172720"/>
                </a:cubicBezTo>
                <a:cubicBezTo>
                  <a:pt x="2909147" y="193040"/>
                  <a:pt x="2913422" y="221799"/>
                  <a:pt x="2895600" y="233680"/>
                </a:cubicBezTo>
                <a:lnTo>
                  <a:pt x="2834640" y="274320"/>
                </a:lnTo>
                <a:cubicBezTo>
                  <a:pt x="2809103" y="350932"/>
                  <a:pt x="2831670" y="256498"/>
                  <a:pt x="2844800" y="335280"/>
                </a:cubicBezTo>
                <a:cubicBezTo>
                  <a:pt x="2846561" y="345844"/>
                  <a:pt x="2841330" y="357397"/>
                  <a:pt x="2834640" y="365760"/>
                </a:cubicBezTo>
                <a:cubicBezTo>
                  <a:pt x="2820316" y="383665"/>
                  <a:pt x="2793759" y="389547"/>
                  <a:pt x="2773680" y="396240"/>
                </a:cubicBezTo>
                <a:cubicBezTo>
                  <a:pt x="2746587" y="477520"/>
                  <a:pt x="2773680" y="375920"/>
                  <a:pt x="2773680" y="457200"/>
                </a:cubicBezTo>
                <a:cubicBezTo>
                  <a:pt x="2773680" y="489339"/>
                  <a:pt x="2751366" y="496169"/>
                  <a:pt x="2733040" y="518160"/>
                </a:cubicBezTo>
                <a:cubicBezTo>
                  <a:pt x="2725223" y="527541"/>
                  <a:pt x="2721354" y="540006"/>
                  <a:pt x="2712720" y="548640"/>
                </a:cubicBezTo>
                <a:cubicBezTo>
                  <a:pt x="2704086" y="557274"/>
                  <a:pt x="2693162" y="563499"/>
                  <a:pt x="2682240" y="568960"/>
                </a:cubicBezTo>
                <a:cubicBezTo>
                  <a:pt x="2640739" y="589710"/>
                  <a:pt x="2557079" y="587010"/>
                  <a:pt x="2529840" y="589280"/>
                </a:cubicBezTo>
                <a:cubicBezTo>
                  <a:pt x="2506021" y="660737"/>
                  <a:pt x="2541667" y="584549"/>
                  <a:pt x="2428240" y="629920"/>
                </a:cubicBezTo>
                <a:cubicBezTo>
                  <a:pt x="2418296" y="633897"/>
                  <a:pt x="2420677" y="650010"/>
                  <a:pt x="2418080" y="660400"/>
                </a:cubicBezTo>
                <a:cubicBezTo>
                  <a:pt x="2413892" y="677153"/>
                  <a:pt x="2416488" y="696207"/>
                  <a:pt x="2407920" y="711200"/>
                </a:cubicBezTo>
                <a:cubicBezTo>
                  <a:pt x="2390187" y="742232"/>
                  <a:pt x="2310253" y="739918"/>
                  <a:pt x="2296160" y="741680"/>
                </a:cubicBezTo>
                <a:cubicBezTo>
                  <a:pt x="2289467" y="761759"/>
                  <a:pt x="2283585" y="788316"/>
                  <a:pt x="2265680" y="802640"/>
                </a:cubicBezTo>
                <a:cubicBezTo>
                  <a:pt x="2257317" y="809330"/>
                  <a:pt x="2244779" y="808011"/>
                  <a:pt x="2235200" y="812800"/>
                </a:cubicBezTo>
                <a:cubicBezTo>
                  <a:pt x="2224278" y="818261"/>
                  <a:pt x="2215878" y="828161"/>
                  <a:pt x="2204720" y="833120"/>
                </a:cubicBezTo>
                <a:cubicBezTo>
                  <a:pt x="2185147" y="841819"/>
                  <a:pt x="2143760" y="853440"/>
                  <a:pt x="2143760" y="853440"/>
                </a:cubicBezTo>
                <a:cubicBezTo>
                  <a:pt x="2114271" y="851474"/>
                  <a:pt x="1978960" y="855333"/>
                  <a:pt x="1930400" y="822960"/>
                </a:cubicBezTo>
                <a:lnTo>
                  <a:pt x="1899920" y="802640"/>
                </a:lnTo>
                <a:cubicBezTo>
                  <a:pt x="1880480" y="744320"/>
                  <a:pt x="1891522" y="744479"/>
                  <a:pt x="1778000" y="782320"/>
                </a:cubicBezTo>
                <a:cubicBezTo>
                  <a:pt x="1767840" y="785707"/>
                  <a:pt x="1774530" y="804437"/>
                  <a:pt x="1767840" y="812800"/>
                </a:cubicBezTo>
                <a:cubicBezTo>
                  <a:pt x="1760212" y="822335"/>
                  <a:pt x="1747520" y="826347"/>
                  <a:pt x="1737360" y="833120"/>
                </a:cubicBezTo>
                <a:cubicBezTo>
                  <a:pt x="1730587" y="843280"/>
                  <a:pt x="1722501" y="852678"/>
                  <a:pt x="1717040" y="863600"/>
                </a:cubicBezTo>
                <a:cubicBezTo>
                  <a:pt x="1700513" y="896654"/>
                  <a:pt x="1715677" y="895443"/>
                  <a:pt x="1686560" y="924560"/>
                </a:cubicBezTo>
                <a:cubicBezTo>
                  <a:pt x="1666865" y="944255"/>
                  <a:pt x="1650390" y="946777"/>
                  <a:pt x="1625600" y="955040"/>
                </a:cubicBezTo>
                <a:cubicBezTo>
                  <a:pt x="1615440" y="965200"/>
                  <a:pt x="1602098" y="972960"/>
                  <a:pt x="1595120" y="985520"/>
                </a:cubicBezTo>
                <a:cubicBezTo>
                  <a:pt x="1584718" y="1004244"/>
                  <a:pt x="1579001" y="1025477"/>
                  <a:pt x="1574800" y="1046480"/>
                </a:cubicBezTo>
                <a:cubicBezTo>
                  <a:pt x="1569293" y="1074017"/>
                  <a:pt x="1569236" y="1107827"/>
                  <a:pt x="1544320" y="1127760"/>
                </a:cubicBezTo>
                <a:cubicBezTo>
                  <a:pt x="1535957" y="1134450"/>
                  <a:pt x="1524000" y="1134533"/>
                  <a:pt x="1513840" y="1137920"/>
                </a:cubicBezTo>
                <a:cubicBezTo>
                  <a:pt x="1468395" y="1206087"/>
                  <a:pt x="1521930" y="1139300"/>
                  <a:pt x="1463040" y="1178560"/>
                </a:cubicBezTo>
                <a:cubicBezTo>
                  <a:pt x="1451085" y="1186530"/>
                  <a:pt x="1445411" y="1202614"/>
                  <a:pt x="1432560" y="1209040"/>
                </a:cubicBezTo>
                <a:cubicBezTo>
                  <a:pt x="1417114" y="1216763"/>
                  <a:pt x="1398513" y="1215012"/>
                  <a:pt x="1381760" y="1219200"/>
                </a:cubicBezTo>
                <a:cubicBezTo>
                  <a:pt x="1371370" y="1221797"/>
                  <a:pt x="1361440" y="1225973"/>
                  <a:pt x="1351280" y="1229360"/>
                </a:cubicBezTo>
                <a:cubicBezTo>
                  <a:pt x="1344507" y="1239520"/>
                  <a:pt x="1336421" y="1248918"/>
                  <a:pt x="1330960" y="1259840"/>
                </a:cubicBezTo>
                <a:cubicBezTo>
                  <a:pt x="1326171" y="1269419"/>
                  <a:pt x="1326741" y="1281409"/>
                  <a:pt x="1320800" y="1290320"/>
                </a:cubicBezTo>
                <a:cubicBezTo>
                  <a:pt x="1312830" y="1302275"/>
                  <a:pt x="1301358" y="1311602"/>
                  <a:pt x="1290320" y="1320800"/>
                </a:cubicBezTo>
                <a:cubicBezTo>
                  <a:pt x="1280939" y="1328617"/>
                  <a:pt x="1271842" y="1338870"/>
                  <a:pt x="1259840" y="1341120"/>
                </a:cubicBezTo>
                <a:cubicBezTo>
                  <a:pt x="1216440" y="1349258"/>
                  <a:pt x="1171787" y="1347893"/>
                  <a:pt x="1127760" y="1351280"/>
                </a:cubicBezTo>
                <a:lnTo>
                  <a:pt x="1066800" y="1310640"/>
                </a:lnTo>
                <a:cubicBezTo>
                  <a:pt x="1056640" y="1303867"/>
                  <a:pt x="1047904" y="1294181"/>
                  <a:pt x="1036320" y="1290320"/>
                </a:cubicBezTo>
                <a:lnTo>
                  <a:pt x="1005840" y="1280160"/>
                </a:lnTo>
                <a:cubicBezTo>
                  <a:pt x="999067" y="1270000"/>
                  <a:pt x="996122" y="1255738"/>
                  <a:pt x="985520" y="1249680"/>
                </a:cubicBezTo>
                <a:cubicBezTo>
                  <a:pt x="970527" y="1241112"/>
                  <a:pt x="951989" y="1239520"/>
                  <a:pt x="934720" y="1239520"/>
                </a:cubicBezTo>
                <a:cubicBezTo>
                  <a:pt x="877047" y="1239520"/>
                  <a:pt x="819573" y="1246293"/>
                  <a:pt x="762000" y="1249680"/>
                </a:cubicBezTo>
                <a:cubicBezTo>
                  <a:pt x="678660" y="1277460"/>
                  <a:pt x="810220" y="1235972"/>
                  <a:pt x="640080" y="1270000"/>
                </a:cubicBezTo>
                <a:cubicBezTo>
                  <a:pt x="619077" y="1274201"/>
                  <a:pt x="579120" y="1290320"/>
                  <a:pt x="579120" y="1290320"/>
                </a:cubicBezTo>
                <a:cubicBezTo>
                  <a:pt x="568960" y="1300480"/>
                  <a:pt x="557838" y="1309762"/>
                  <a:pt x="548640" y="1320800"/>
                </a:cubicBezTo>
                <a:cubicBezTo>
                  <a:pt x="540823" y="1330181"/>
                  <a:pt x="536954" y="1342646"/>
                  <a:pt x="528320" y="1351280"/>
                </a:cubicBezTo>
                <a:cubicBezTo>
                  <a:pt x="519686" y="1359914"/>
                  <a:pt x="508000" y="1364827"/>
                  <a:pt x="497840" y="1371600"/>
                </a:cubicBezTo>
                <a:cubicBezTo>
                  <a:pt x="491067" y="1381760"/>
                  <a:pt x="477520" y="1389869"/>
                  <a:pt x="477520" y="1402080"/>
                </a:cubicBezTo>
                <a:cubicBezTo>
                  <a:pt x="477520" y="1423499"/>
                  <a:pt x="497840" y="1463040"/>
                  <a:pt x="497840" y="1463040"/>
                </a:cubicBezTo>
                <a:cubicBezTo>
                  <a:pt x="426041" y="1510906"/>
                  <a:pt x="455654" y="1511239"/>
                  <a:pt x="375920" y="1493520"/>
                </a:cubicBezTo>
                <a:cubicBezTo>
                  <a:pt x="365465" y="1491197"/>
                  <a:pt x="355600" y="1486747"/>
                  <a:pt x="345440" y="1483360"/>
                </a:cubicBezTo>
                <a:cubicBezTo>
                  <a:pt x="338667" y="1473200"/>
                  <a:pt x="330581" y="1463802"/>
                  <a:pt x="325120" y="1452880"/>
                </a:cubicBezTo>
                <a:cubicBezTo>
                  <a:pt x="320331" y="1443301"/>
                  <a:pt x="320901" y="1431311"/>
                  <a:pt x="314960" y="1422400"/>
                </a:cubicBezTo>
                <a:cubicBezTo>
                  <a:pt x="306990" y="1410445"/>
                  <a:pt x="296435" y="1399890"/>
                  <a:pt x="284480" y="1391920"/>
                </a:cubicBezTo>
                <a:cubicBezTo>
                  <a:pt x="271091" y="1382994"/>
                  <a:pt x="210528" y="1373066"/>
                  <a:pt x="203200" y="1371600"/>
                </a:cubicBezTo>
                <a:cubicBezTo>
                  <a:pt x="193040" y="1374987"/>
                  <a:pt x="183018" y="1378818"/>
                  <a:pt x="172720" y="1381760"/>
                </a:cubicBezTo>
                <a:cubicBezTo>
                  <a:pt x="83418" y="1407275"/>
                  <a:pt x="174681" y="1377720"/>
                  <a:pt x="101600" y="1402080"/>
                </a:cubicBezTo>
                <a:cubicBezTo>
                  <a:pt x="94827" y="1412240"/>
                  <a:pt x="86239" y="1421402"/>
                  <a:pt x="81280" y="1432560"/>
                </a:cubicBezTo>
                <a:cubicBezTo>
                  <a:pt x="72581" y="1452133"/>
                  <a:pt x="60960" y="1493520"/>
                  <a:pt x="60960" y="1493520"/>
                </a:cubicBezTo>
                <a:cubicBezTo>
                  <a:pt x="64347" y="1520613"/>
                  <a:pt x="66236" y="1547936"/>
                  <a:pt x="71120" y="1574800"/>
                </a:cubicBezTo>
                <a:cubicBezTo>
                  <a:pt x="73036" y="1585337"/>
                  <a:pt x="88853" y="1597707"/>
                  <a:pt x="81280" y="1605280"/>
                </a:cubicBezTo>
                <a:cubicBezTo>
                  <a:pt x="73707" y="1612853"/>
                  <a:pt x="60960" y="1598507"/>
                  <a:pt x="50800" y="1595120"/>
                </a:cubicBezTo>
                <a:cubicBezTo>
                  <a:pt x="77893" y="1676400"/>
                  <a:pt x="37253" y="1581573"/>
                  <a:pt x="91440" y="1635760"/>
                </a:cubicBezTo>
                <a:cubicBezTo>
                  <a:pt x="99013" y="1643333"/>
                  <a:pt x="97381" y="1656396"/>
                  <a:pt x="101600" y="1666240"/>
                </a:cubicBezTo>
                <a:cubicBezTo>
                  <a:pt x="107566" y="1680161"/>
                  <a:pt x="115147" y="1693333"/>
                  <a:pt x="121920" y="1706880"/>
                </a:cubicBezTo>
                <a:lnTo>
                  <a:pt x="91440" y="1798320"/>
                </a:lnTo>
                <a:lnTo>
                  <a:pt x="81280" y="1828800"/>
                </a:lnTo>
                <a:cubicBezTo>
                  <a:pt x="84667" y="1838960"/>
                  <a:pt x="84750" y="1850917"/>
                  <a:pt x="91440" y="1859280"/>
                </a:cubicBezTo>
                <a:cubicBezTo>
                  <a:pt x="99068" y="1868815"/>
                  <a:pt x="115862" y="1868998"/>
                  <a:pt x="121920" y="1879600"/>
                </a:cubicBezTo>
                <a:cubicBezTo>
                  <a:pt x="130488" y="1894593"/>
                  <a:pt x="128693" y="1913467"/>
                  <a:pt x="132080" y="1930400"/>
                </a:cubicBezTo>
                <a:cubicBezTo>
                  <a:pt x="135467" y="2011680"/>
                  <a:pt x="136643" y="2093082"/>
                  <a:pt x="142240" y="2174240"/>
                </a:cubicBezTo>
                <a:cubicBezTo>
                  <a:pt x="143428" y="2191468"/>
                  <a:pt x="151251" y="2207810"/>
                  <a:pt x="152400" y="2225040"/>
                </a:cubicBezTo>
                <a:cubicBezTo>
                  <a:pt x="158036" y="2309587"/>
                  <a:pt x="156730" y="2394506"/>
                  <a:pt x="162560" y="2479040"/>
                </a:cubicBezTo>
                <a:cubicBezTo>
                  <a:pt x="163521" y="2492970"/>
                  <a:pt x="167219" y="2506845"/>
                  <a:pt x="172720" y="2519680"/>
                </a:cubicBezTo>
                <a:cubicBezTo>
                  <a:pt x="189277" y="2558313"/>
                  <a:pt x="193416" y="2545394"/>
                  <a:pt x="223520" y="2570480"/>
                </a:cubicBezTo>
                <a:cubicBezTo>
                  <a:pt x="240409" y="2584554"/>
                  <a:pt x="264918" y="2610285"/>
                  <a:pt x="274320" y="2631440"/>
                </a:cubicBezTo>
                <a:cubicBezTo>
                  <a:pt x="283019" y="2651013"/>
                  <a:pt x="287867" y="2672080"/>
                  <a:pt x="294640" y="2692400"/>
                </a:cubicBezTo>
                <a:cubicBezTo>
                  <a:pt x="305954" y="2726342"/>
                  <a:pt x="306455" y="2725248"/>
                  <a:pt x="314960" y="2763520"/>
                </a:cubicBezTo>
                <a:cubicBezTo>
                  <a:pt x="318706" y="2780377"/>
                  <a:pt x="317397" y="2798874"/>
                  <a:pt x="325120" y="2814320"/>
                </a:cubicBezTo>
                <a:cubicBezTo>
                  <a:pt x="337841" y="2839762"/>
                  <a:pt x="366075" y="2848449"/>
                  <a:pt x="386080" y="2865120"/>
                </a:cubicBezTo>
                <a:cubicBezTo>
                  <a:pt x="397118" y="2874318"/>
                  <a:pt x="407362" y="2884562"/>
                  <a:pt x="416560" y="2895600"/>
                </a:cubicBezTo>
                <a:cubicBezTo>
                  <a:pt x="424377" y="2904981"/>
                  <a:pt x="427345" y="2918452"/>
                  <a:pt x="436880" y="2926080"/>
                </a:cubicBezTo>
                <a:cubicBezTo>
                  <a:pt x="445243" y="2932770"/>
                  <a:pt x="457200" y="2932853"/>
                  <a:pt x="467360" y="2936240"/>
                </a:cubicBezTo>
                <a:cubicBezTo>
                  <a:pt x="463973" y="2946400"/>
                  <a:pt x="464773" y="2959147"/>
                  <a:pt x="457200" y="2966720"/>
                </a:cubicBezTo>
                <a:cubicBezTo>
                  <a:pt x="449627" y="2974293"/>
                  <a:pt x="436299" y="2972091"/>
                  <a:pt x="426720" y="2976880"/>
                </a:cubicBezTo>
                <a:cubicBezTo>
                  <a:pt x="415798" y="2982341"/>
                  <a:pt x="406400" y="2990427"/>
                  <a:pt x="396240" y="2997200"/>
                </a:cubicBezTo>
                <a:cubicBezTo>
                  <a:pt x="389467" y="3007360"/>
                  <a:pt x="380879" y="3016522"/>
                  <a:pt x="375920" y="3027680"/>
                </a:cubicBezTo>
                <a:cubicBezTo>
                  <a:pt x="367221" y="3047253"/>
                  <a:pt x="375920" y="3081867"/>
                  <a:pt x="355600" y="3088640"/>
                </a:cubicBezTo>
                <a:lnTo>
                  <a:pt x="325120" y="3098800"/>
                </a:lnTo>
                <a:lnTo>
                  <a:pt x="284480" y="3159760"/>
                </a:lnTo>
                <a:lnTo>
                  <a:pt x="264160" y="3190240"/>
                </a:lnTo>
                <a:cubicBezTo>
                  <a:pt x="260773" y="3203787"/>
                  <a:pt x="260245" y="3218391"/>
                  <a:pt x="254000" y="3230880"/>
                </a:cubicBezTo>
                <a:cubicBezTo>
                  <a:pt x="184129" y="3370622"/>
                  <a:pt x="231296" y="3238031"/>
                  <a:pt x="203200" y="3322320"/>
                </a:cubicBezTo>
                <a:cubicBezTo>
                  <a:pt x="215070" y="3429147"/>
                  <a:pt x="226331" y="3485364"/>
                  <a:pt x="203200" y="3606800"/>
                </a:cubicBezTo>
                <a:cubicBezTo>
                  <a:pt x="200529" y="3620820"/>
                  <a:pt x="152098" y="3633994"/>
                  <a:pt x="142240" y="3637280"/>
                </a:cubicBezTo>
                <a:cubicBezTo>
                  <a:pt x="132080" y="3647440"/>
                  <a:pt x="122798" y="3658562"/>
                  <a:pt x="111760" y="3667760"/>
                </a:cubicBezTo>
                <a:cubicBezTo>
                  <a:pt x="102379" y="3675577"/>
                  <a:pt x="88908" y="3678545"/>
                  <a:pt x="81280" y="3688080"/>
                </a:cubicBezTo>
                <a:cubicBezTo>
                  <a:pt x="74590" y="3696443"/>
                  <a:pt x="74507" y="3708400"/>
                  <a:pt x="71120" y="3718560"/>
                </a:cubicBezTo>
                <a:cubicBezTo>
                  <a:pt x="74507" y="3732107"/>
                  <a:pt x="77444" y="3745774"/>
                  <a:pt x="81280" y="3759200"/>
                </a:cubicBezTo>
                <a:cubicBezTo>
                  <a:pt x="84222" y="3769498"/>
                  <a:pt x="91440" y="3778970"/>
                  <a:pt x="91440" y="3789680"/>
                </a:cubicBezTo>
                <a:cubicBezTo>
                  <a:pt x="91440" y="3800390"/>
                  <a:pt x="84667" y="3810000"/>
                  <a:pt x="81280" y="3820160"/>
                </a:cubicBezTo>
                <a:cubicBezTo>
                  <a:pt x="84667" y="3850640"/>
                  <a:pt x="86777" y="3881289"/>
                  <a:pt x="91440" y="3911600"/>
                </a:cubicBezTo>
                <a:cubicBezTo>
                  <a:pt x="95085" y="3935292"/>
                  <a:pt x="104173" y="3959960"/>
                  <a:pt x="111760" y="3982720"/>
                </a:cubicBezTo>
                <a:cubicBezTo>
                  <a:pt x="98536" y="4022391"/>
                  <a:pt x="88670" y="4021698"/>
                  <a:pt x="142240" y="4053840"/>
                </a:cubicBezTo>
                <a:cubicBezTo>
                  <a:pt x="160607" y="4064860"/>
                  <a:pt x="182880" y="4067387"/>
                  <a:pt x="203200" y="4074160"/>
                </a:cubicBezTo>
                <a:lnTo>
                  <a:pt x="233680" y="4084320"/>
                </a:lnTo>
                <a:cubicBezTo>
                  <a:pt x="240453" y="4094480"/>
                  <a:pt x="252485" y="4102683"/>
                  <a:pt x="254000" y="4114800"/>
                </a:cubicBezTo>
                <a:cubicBezTo>
                  <a:pt x="260277" y="4165019"/>
                  <a:pt x="244892" y="4164899"/>
                  <a:pt x="213360" y="4185920"/>
                </a:cubicBezTo>
                <a:lnTo>
                  <a:pt x="193040" y="4246880"/>
                </a:lnTo>
                <a:cubicBezTo>
                  <a:pt x="189653" y="4257040"/>
                  <a:pt x="192459" y="4272571"/>
                  <a:pt x="182880" y="4277360"/>
                </a:cubicBezTo>
                <a:cubicBezTo>
                  <a:pt x="169333" y="4284133"/>
                  <a:pt x="156421" y="4292362"/>
                  <a:pt x="142240" y="4297680"/>
                </a:cubicBezTo>
                <a:cubicBezTo>
                  <a:pt x="116198" y="4307446"/>
                  <a:pt x="95682" y="4305719"/>
                  <a:pt x="71120" y="4318000"/>
                </a:cubicBezTo>
                <a:cubicBezTo>
                  <a:pt x="60198" y="4323461"/>
                  <a:pt x="50800" y="4331547"/>
                  <a:pt x="40640" y="4338320"/>
                </a:cubicBezTo>
                <a:cubicBezTo>
                  <a:pt x="33867" y="4348480"/>
                  <a:pt x="25279" y="4357642"/>
                  <a:pt x="20320" y="4368800"/>
                </a:cubicBezTo>
                <a:cubicBezTo>
                  <a:pt x="11621" y="4388373"/>
                  <a:pt x="0" y="4429760"/>
                  <a:pt x="0" y="4429760"/>
                </a:cubicBezTo>
              </a:path>
            </a:pathLst>
          </a:custGeom>
          <a:noFill/>
          <a:ln w="50800" cap="flat" cmpd="sng" algn="ctr">
            <a:solidFill>
              <a:srgbClr val="0351E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bg1"/>
              </a:solidFill>
              <a:effectLst/>
              <a:latin typeface="Times New Roman" pitchFamily="18" charset="0"/>
            </a:endParaRPr>
          </a:p>
        </p:txBody>
      </p:sp>
      <p:sp>
        <p:nvSpPr>
          <p:cNvPr id="3" name="TextBox 2"/>
          <p:cNvSpPr txBox="1"/>
          <p:nvPr/>
        </p:nvSpPr>
        <p:spPr>
          <a:xfrm>
            <a:off x="2204720" y="1498600"/>
            <a:ext cx="2479040" cy="830997"/>
          </a:xfrm>
          <a:prstGeom prst="rect">
            <a:avLst/>
          </a:prstGeom>
          <a:noFill/>
        </p:spPr>
        <p:txBody>
          <a:bodyPr wrap="square" rtlCol="0">
            <a:spAutoFit/>
          </a:bodyPr>
          <a:lstStyle/>
          <a:p>
            <a:pPr algn="ctr"/>
            <a:r>
              <a:rPr lang="en-US" sz="2400" b="1" dirty="0">
                <a:solidFill>
                  <a:srgbClr val="FFFF00"/>
                </a:solidFill>
                <a:effectLst>
                  <a:outerShdw blurRad="38100" dist="38100" dir="2700000" algn="tl">
                    <a:srgbClr val="000000">
                      <a:alpha val="43137"/>
                    </a:srgbClr>
                  </a:outerShdw>
                </a:effectLst>
                <a:latin typeface="Arial" pitchFamily="34" charset="0"/>
                <a:cs typeface="Arial" pitchFamily="34" charset="0"/>
              </a:rPr>
              <a:t>Paleozoic Limestone</a:t>
            </a:r>
          </a:p>
        </p:txBody>
      </p:sp>
      <p:sp>
        <p:nvSpPr>
          <p:cNvPr id="6" name="TextBox 5"/>
          <p:cNvSpPr txBox="1"/>
          <p:nvPr/>
        </p:nvSpPr>
        <p:spPr>
          <a:xfrm>
            <a:off x="1412240" y="4909403"/>
            <a:ext cx="2479040" cy="830997"/>
          </a:xfrm>
          <a:prstGeom prst="rect">
            <a:avLst/>
          </a:prstGeom>
          <a:noFill/>
        </p:spPr>
        <p:txBody>
          <a:bodyPr wrap="square" rtlCol="0">
            <a:spAutoFit/>
          </a:bodyPr>
          <a:lstStyle/>
          <a:p>
            <a:pPr algn="ctr"/>
            <a:r>
              <a:rPr lang="en-US" sz="2400" b="1" dirty="0">
                <a:solidFill>
                  <a:srgbClr val="FFFF00"/>
                </a:solidFill>
                <a:effectLst>
                  <a:outerShdw blurRad="38100" dist="38100" dir="2700000" algn="tl">
                    <a:srgbClr val="000000">
                      <a:alpha val="43137"/>
                    </a:srgbClr>
                  </a:outerShdw>
                </a:effectLst>
                <a:latin typeface="Arial" pitchFamily="34" charset="0"/>
                <a:cs typeface="Arial" pitchFamily="34" charset="0"/>
              </a:rPr>
              <a:t>Colorado River Delta</a:t>
            </a:r>
          </a:p>
        </p:txBody>
      </p:sp>
      <p:cxnSp>
        <p:nvCxnSpPr>
          <p:cNvPr id="8" name="Straight Arrow Connector 7"/>
          <p:cNvCxnSpPr/>
          <p:nvPr/>
        </p:nvCxnSpPr>
        <p:spPr bwMode="auto">
          <a:xfrm rot="10800000">
            <a:off x="335280" y="5201920"/>
            <a:ext cx="1747520" cy="254000"/>
          </a:xfrm>
          <a:prstGeom prst="straightConnector1">
            <a:avLst/>
          </a:prstGeom>
          <a:solidFill>
            <a:schemeClr val="accent1"/>
          </a:solidFill>
          <a:ln w="50800" cap="flat" cmpd="sng" algn="ctr">
            <a:solidFill>
              <a:srgbClr val="E10A05"/>
            </a:solidFill>
            <a:prstDash val="solid"/>
            <a:round/>
            <a:headEnd type="none" w="med" len="med"/>
            <a:tailEnd type="arrow"/>
          </a:ln>
          <a:effectLst>
            <a:outerShdw blurRad="50800" dist="38100" dir="5400000" algn="t" rotWithShape="0">
              <a:prstClr val="black">
                <a:alpha val="40000"/>
              </a:prstClr>
            </a:outerShdw>
          </a:effectLst>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Arizona"/>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113668" name="Picture 4" descr="http://activerain.com/image_store/uploads/1/8/7/9/8/ar122395053089781.jpg"/>
          <p:cNvPicPr>
            <a:picLocks noChangeAspect="1" noChangeArrowheads="1"/>
          </p:cNvPicPr>
          <p:nvPr/>
        </p:nvPicPr>
        <p:blipFill>
          <a:blip r:embed="rId4" cstate="print"/>
          <a:srcRect/>
          <a:stretch>
            <a:fillRect/>
          </a:stretch>
        </p:blipFill>
        <p:spPr bwMode="auto">
          <a:xfrm>
            <a:off x="3088640" y="2717800"/>
            <a:ext cx="4724400" cy="2314575"/>
          </a:xfrm>
          <a:prstGeom prst="rect">
            <a:avLst/>
          </a:prstGeom>
          <a:noFill/>
        </p:spPr>
      </p:pic>
      <p:cxnSp>
        <p:nvCxnSpPr>
          <p:cNvPr id="5" name="Straight Arrow Connector 4"/>
          <p:cNvCxnSpPr/>
          <p:nvPr/>
        </p:nvCxnSpPr>
        <p:spPr bwMode="auto">
          <a:xfrm rot="10800000" flipV="1">
            <a:off x="335280" y="4251960"/>
            <a:ext cx="2895600" cy="949960"/>
          </a:xfrm>
          <a:prstGeom prst="straightConnector1">
            <a:avLst/>
          </a:prstGeom>
          <a:solidFill>
            <a:schemeClr val="accent1"/>
          </a:solidFill>
          <a:ln w="50800" cap="flat" cmpd="sng" algn="ctr">
            <a:solidFill>
              <a:srgbClr val="E10A05"/>
            </a:solidFill>
            <a:prstDash val="solid"/>
            <a:round/>
            <a:headEnd type="none" w="med" len="med"/>
            <a:tailEnd type="arrow"/>
          </a:ln>
          <a:effectLst>
            <a:outerShdw blurRad="50800" dist="38100" dir="5400000" algn="t" rotWithShape="0">
              <a:prstClr val="black">
                <a:alpha val="40000"/>
              </a:prstClr>
            </a:outerShdw>
          </a:effectLst>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Gary Jacobson\Desktop\delta gif\delta gif.gif"/>
          <p:cNvPicPr>
            <a:picLocks noChangeAspect="1" noChangeArrowheads="1" noCrop="1"/>
          </p:cNvPicPr>
          <p:nvPr/>
        </p:nvPicPr>
        <p:blipFill>
          <a:blip r:embed="rId3" cstate="print"/>
          <a:srcRect/>
          <a:stretch>
            <a:fillRect/>
          </a:stretch>
        </p:blipFill>
        <p:spPr bwMode="auto">
          <a:xfrm>
            <a:off x="2220073" y="606342"/>
            <a:ext cx="4703854" cy="5677066"/>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91" name="Picture 7" descr="LakeCahuillaShoreline-1"/>
          <p:cNvPicPr>
            <a:picLocks noChangeAspect="1" noChangeArrowheads="1"/>
          </p:cNvPicPr>
          <p:nvPr/>
        </p:nvPicPr>
        <p:blipFill>
          <a:blip r:embed="rId3" cstate="print"/>
          <a:srcRect/>
          <a:stretch>
            <a:fillRect/>
          </a:stretch>
        </p:blipFill>
        <p:spPr bwMode="auto">
          <a:xfrm>
            <a:off x="-163386" y="0"/>
            <a:ext cx="9459786" cy="6858000"/>
          </a:xfrm>
          <a:prstGeom prst="rect">
            <a:avLst/>
          </a:prstGeom>
          <a:noFill/>
        </p:spPr>
      </p:pic>
      <p:sp>
        <p:nvSpPr>
          <p:cNvPr id="6" name="Rectangle 5"/>
          <p:cNvSpPr/>
          <p:nvPr/>
        </p:nvSpPr>
        <p:spPr bwMode="auto">
          <a:xfrm>
            <a:off x="-640080" y="3353435"/>
            <a:ext cx="10424160" cy="3992880"/>
          </a:xfrm>
          <a:prstGeom prst="rect">
            <a:avLst/>
          </a:prstGeom>
          <a:solidFill>
            <a:srgbClr val="00B0F0">
              <a:alpha val="49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bg1"/>
              </a:solidFill>
              <a:effectLst/>
              <a:latin typeface="Times New Roman" pitchFamily="18" charset="0"/>
            </a:endParaRPr>
          </a:p>
        </p:txBody>
      </p:sp>
      <p:sp>
        <p:nvSpPr>
          <p:cNvPr id="5" name="TextBox 4"/>
          <p:cNvSpPr txBox="1"/>
          <p:nvPr/>
        </p:nvSpPr>
        <p:spPr>
          <a:xfrm>
            <a:off x="502920" y="3347720"/>
            <a:ext cx="8092440" cy="954107"/>
          </a:xfrm>
          <a:prstGeom prst="rect">
            <a:avLst/>
          </a:prstGeom>
          <a:noFill/>
          <a:ln w="0">
            <a:noFill/>
          </a:ln>
        </p:spPr>
        <p:txBody>
          <a:bodyPr wrap="square" rtlCol="0">
            <a:spAutoFit/>
          </a:bodyPr>
          <a:lstStyle/>
          <a:p>
            <a:pPr algn="ctr"/>
            <a:r>
              <a:rPr lang="en-US" b="1" dirty="0">
                <a:solidFill>
                  <a:srgbClr val="92D050"/>
                </a:solidFill>
                <a:effectLst>
                  <a:outerShdw blurRad="38100" dist="38100" dir="2700000" algn="tl">
                    <a:srgbClr val="000000">
                      <a:alpha val="43137"/>
                    </a:srgbClr>
                  </a:outerShdw>
                </a:effectLst>
                <a:latin typeface="Arial" pitchFamily="34" charset="0"/>
                <a:cs typeface="Arial" pitchFamily="34" charset="0"/>
              </a:rPr>
              <a:t>Algae removes CO2 - acidity decreases </a:t>
            </a:r>
          </a:p>
          <a:p>
            <a:pPr algn="ctr"/>
            <a:r>
              <a:rPr lang="en-US" b="1" dirty="0">
                <a:solidFill>
                  <a:srgbClr val="92D050"/>
                </a:solidFill>
                <a:effectLst>
                  <a:outerShdw blurRad="38100" dist="38100" dir="2700000" algn="tl">
                    <a:srgbClr val="000000">
                      <a:alpha val="43137"/>
                    </a:srgbClr>
                  </a:outerShdw>
                </a:effectLst>
                <a:latin typeface="Arial" pitchFamily="34" charset="0"/>
                <a:cs typeface="Arial" pitchFamily="34" charset="0"/>
              </a:rPr>
              <a:t>- lime precipitates</a:t>
            </a:r>
          </a:p>
        </p:txBody>
      </p:sp>
      <p:sp>
        <p:nvSpPr>
          <p:cNvPr id="118789" name="Text Box 5"/>
          <p:cNvSpPr txBox="1">
            <a:spLocks noChangeArrowheads="1"/>
          </p:cNvSpPr>
          <p:nvPr/>
        </p:nvSpPr>
        <p:spPr bwMode="auto">
          <a:xfrm>
            <a:off x="2103120" y="4937760"/>
            <a:ext cx="4876800" cy="646331"/>
          </a:xfrm>
          <a:prstGeom prst="rect">
            <a:avLst/>
          </a:prstGeom>
          <a:noFill/>
          <a:ln w="9525">
            <a:noFill/>
            <a:miter lim="800000"/>
            <a:headEnd/>
            <a:tailEnd/>
          </a:ln>
          <a:effectLst/>
        </p:spPr>
        <p:txBody>
          <a:bodyPr>
            <a:spAutoFit/>
          </a:bodyPr>
          <a:lstStyle/>
          <a:p>
            <a:pPr algn="ctr"/>
            <a:r>
              <a:rPr lang="en-US" sz="3600" b="1" dirty="0"/>
              <a:t>Ancient Lake Cahuilla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LakeCahuillaShoreline-1"/>
          <p:cNvPicPr>
            <a:picLocks noChangeAspect="1" noChangeArrowheads="1"/>
          </p:cNvPicPr>
          <p:nvPr/>
        </p:nvPicPr>
        <p:blipFill>
          <a:blip r:embed="rId3" cstate="print"/>
          <a:srcRect/>
          <a:stretch>
            <a:fillRect/>
          </a:stretch>
        </p:blipFill>
        <p:spPr bwMode="auto">
          <a:xfrm>
            <a:off x="-163386" y="0"/>
            <a:ext cx="9459786" cy="6858000"/>
          </a:xfrm>
          <a:prstGeom prst="rect">
            <a:avLst/>
          </a:prstGeom>
          <a:noFill/>
        </p:spPr>
      </p:pic>
      <p:sp>
        <p:nvSpPr>
          <p:cNvPr id="118789" name="Text Box 5"/>
          <p:cNvSpPr txBox="1">
            <a:spLocks noChangeArrowheads="1"/>
          </p:cNvSpPr>
          <p:nvPr/>
        </p:nvSpPr>
        <p:spPr bwMode="auto">
          <a:xfrm>
            <a:off x="2133600" y="0"/>
            <a:ext cx="4876800" cy="519113"/>
          </a:xfrm>
          <a:prstGeom prst="rect">
            <a:avLst/>
          </a:prstGeom>
          <a:noFill/>
          <a:ln w="9525">
            <a:noFill/>
            <a:miter lim="800000"/>
            <a:headEnd/>
            <a:tailEnd/>
          </a:ln>
          <a:effectLst/>
        </p:spPr>
        <p:txBody>
          <a:bodyPr>
            <a:spAutoFit/>
          </a:bodyPr>
          <a:lstStyle/>
          <a:p>
            <a:pPr algn="ctr"/>
            <a:r>
              <a:rPr lang="en-US" b="1" dirty="0">
                <a:effectLst>
                  <a:outerShdw blurRad="38100" dist="38100" dir="2700000" algn="tl">
                    <a:srgbClr val="000000">
                      <a:alpha val="43137"/>
                    </a:srgbClr>
                  </a:outerShdw>
                </a:effectLst>
              </a:rPr>
              <a:t>Travertine Point (sort of)</a:t>
            </a:r>
          </a:p>
        </p:txBody>
      </p:sp>
      <p:sp>
        <p:nvSpPr>
          <p:cNvPr id="4" name="TextBox 3"/>
          <p:cNvSpPr txBox="1"/>
          <p:nvPr/>
        </p:nvSpPr>
        <p:spPr>
          <a:xfrm>
            <a:off x="2595880" y="2275840"/>
            <a:ext cx="2479040" cy="707886"/>
          </a:xfrm>
          <a:prstGeom prst="rect">
            <a:avLst/>
          </a:prstGeom>
          <a:noFill/>
        </p:spPr>
        <p:txBody>
          <a:bodyPr wrap="square" rtlCol="0">
            <a:spAutoFit/>
          </a:bodyPr>
          <a:lstStyle/>
          <a:p>
            <a:pPr algn="ctr"/>
            <a:r>
              <a:rPr lang="en-US" sz="2000" b="1" dirty="0">
                <a:solidFill>
                  <a:srgbClr val="FFFF00"/>
                </a:solidFill>
                <a:effectLst>
                  <a:outerShdw blurRad="38100" dist="38100" dir="2700000" algn="tl">
                    <a:srgbClr val="000000">
                      <a:alpha val="43137"/>
                    </a:srgbClr>
                  </a:outerShdw>
                </a:effectLst>
                <a:latin typeface="Arial" pitchFamily="34" charset="0"/>
                <a:cs typeface="Arial" pitchFamily="34" charset="0"/>
              </a:rPr>
              <a:t>Paleozoic Lime (Marble)</a:t>
            </a:r>
          </a:p>
        </p:txBody>
      </p:sp>
      <p:sp>
        <p:nvSpPr>
          <p:cNvPr id="5" name="TextBox 4"/>
          <p:cNvSpPr txBox="1"/>
          <p:nvPr/>
        </p:nvSpPr>
        <p:spPr>
          <a:xfrm>
            <a:off x="2677160" y="3423920"/>
            <a:ext cx="2479040" cy="707886"/>
          </a:xfrm>
          <a:prstGeom prst="rect">
            <a:avLst/>
          </a:prstGeom>
          <a:noFill/>
        </p:spPr>
        <p:txBody>
          <a:bodyPr wrap="square" rtlCol="0">
            <a:spAutoFit/>
          </a:bodyPr>
          <a:lstStyle/>
          <a:p>
            <a:pPr algn="ctr"/>
            <a:r>
              <a:rPr lang="en-US" sz="2000" b="1" dirty="0">
                <a:solidFill>
                  <a:srgbClr val="FFFF00"/>
                </a:solidFill>
                <a:effectLst>
                  <a:outerShdw blurRad="38100" dist="38100" dir="2700000" algn="tl">
                    <a:srgbClr val="000000">
                      <a:alpha val="43137"/>
                    </a:srgbClr>
                  </a:outerShdw>
                </a:effectLst>
                <a:latin typeface="Arial" pitchFamily="34" charset="0"/>
                <a:cs typeface="Arial" pitchFamily="34" charset="0"/>
              </a:rPr>
              <a:t>Holocene Lime (Travertine)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2" name="Picture 4" descr="mar2092s"/>
          <p:cNvPicPr>
            <a:picLocks noChangeAspect="1" noChangeArrowheads="1"/>
          </p:cNvPicPr>
          <p:nvPr/>
        </p:nvPicPr>
        <p:blipFill>
          <a:blip r:embed="rId3" cstate="print"/>
          <a:srcRect/>
          <a:stretch>
            <a:fillRect/>
          </a:stretch>
        </p:blipFill>
        <p:spPr bwMode="auto">
          <a:xfrm>
            <a:off x="285750" y="228600"/>
            <a:ext cx="8572500" cy="5715000"/>
          </a:xfrm>
          <a:prstGeom prst="rect">
            <a:avLst/>
          </a:prstGeom>
          <a:noFill/>
        </p:spPr>
      </p:pic>
      <p:sp>
        <p:nvSpPr>
          <p:cNvPr id="119813" name="Text Box 5"/>
          <p:cNvSpPr txBox="1">
            <a:spLocks noChangeArrowheads="1"/>
          </p:cNvSpPr>
          <p:nvPr/>
        </p:nvSpPr>
        <p:spPr bwMode="auto">
          <a:xfrm>
            <a:off x="1752600" y="6172200"/>
            <a:ext cx="5562600" cy="519113"/>
          </a:xfrm>
          <a:prstGeom prst="rect">
            <a:avLst/>
          </a:prstGeom>
          <a:noFill/>
          <a:ln w="9525">
            <a:noFill/>
            <a:miter lim="800000"/>
            <a:headEnd/>
            <a:tailEnd/>
          </a:ln>
          <a:effectLst/>
        </p:spPr>
        <p:txBody>
          <a:bodyPr>
            <a:spAutoFit/>
          </a:bodyPr>
          <a:lstStyle/>
          <a:p>
            <a:pPr algn="ctr"/>
            <a:r>
              <a:rPr lang="en-US"/>
              <a:t>Marble (metamorphosed limestone)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idx="4294967295"/>
          </p:nvPr>
        </p:nvSpPr>
        <p:spPr>
          <a:xfrm>
            <a:off x="685800" y="2286000"/>
            <a:ext cx="7772400" cy="1143000"/>
          </a:xfrm>
        </p:spPr>
        <p:txBody>
          <a:bodyPr/>
          <a:lstStyle/>
          <a:p>
            <a:pPr eaLnBrk="1" hangingPunct="1"/>
            <a:r>
              <a:rPr lang="en-US" sz="2400">
                <a:latin typeface="Arial" pitchFamily="34" charset="0"/>
              </a:rPr>
              <a:t>Pangaea Breakup</a:t>
            </a:r>
            <a:endParaRPr lang="en-US">
              <a:latin typeface="ArialMT"/>
            </a:endParaRPr>
          </a:p>
        </p:txBody>
      </p:sp>
      <p:pic>
        <p:nvPicPr>
          <p:cNvPr id="4" name="Picture 3" descr="drift.gif"/>
          <p:cNvPicPr>
            <a:picLocks noChangeAspect="1"/>
          </p:cNvPicPr>
          <p:nvPr/>
        </p:nvPicPr>
        <p:blipFill>
          <a:blip r:embed="rId3" cstate="print"/>
          <a:stretch>
            <a:fillRect/>
          </a:stretch>
        </p:blipFill>
        <p:spPr>
          <a:xfrm>
            <a:off x="685800" y="1647811"/>
            <a:ext cx="2577450" cy="2577450"/>
          </a:xfrm>
          <a:prstGeom prst="rect">
            <a:avLst/>
          </a:prstGeom>
        </p:spPr>
      </p:pic>
      <p:pic>
        <p:nvPicPr>
          <p:cNvPr id="1026" name="Picture 2" descr="Image result for pangaea breaking apart">
            <a:extLst>
              <a:ext uri="{FF2B5EF4-FFF2-40B4-BE49-F238E27FC236}">
                <a16:creationId xmlns:a16="http://schemas.microsoft.com/office/drawing/2014/main" xmlns="" id="{5A0EB3E3-DDA7-4A5D-83E4-7A6646FB3DB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06168" y="0"/>
            <a:ext cx="8289130" cy="645556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p:cNvSpPr txBox="1">
            <a:spLocks noChangeArrowheads="1"/>
          </p:cNvSpPr>
          <p:nvPr/>
        </p:nvSpPr>
        <p:spPr bwMode="auto">
          <a:xfrm>
            <a:off x="0" y="6377765"/>
            <a:ext cx="9143999" cy="523220"/>
          </a:xfrm>
          <a:prstGeom prst="rect">
            <a:avLst/>
          </a:prstGeom>
          <a:noFill/>
          <a:ln w="9525">
            <a:noFill/>
            <a:miter lim="800000"/>
            <a:headEnd/>
            <a:tailEnd/>
          </a:ln>
        </p:spPr>
        <p:txBody>
          <a:bodyPr wrap="square">
            <a:spAutoFit/>
          </a:bodyPr>
          <a:lstStyle/>
          <a:p>
            <a:pPr algn="ctr"/>
            <a:r>
              <a:rPr lang="en-US" dirty="0"/>
              <a:t>Pangaea’s Breakup ends Paleozoic Stability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3-D Visualization Gulf of Ca"/>
          <p:cNvPicPr>
            <a:picLocks noChangeAspect="1" noChangeArrowheads="1"/>
          </p:cNvPicPr>
          <p:nvPr/>
        </p:nvPicPr>
        <p:blipFill>
          <a:blip r:embed="rId3" cstate="print"/>
          <a:srcRect/>
          <a:stretch>
            <a:fillRect/>
          </a:stretch>
        </p:blipFill>
        <p:spPr bwMode="auto">
          <a:xfrm>
            <a:off x="304800" y="114300"/>
            <a:ext cx="7277100" cy="6743700"/>
          </a:xfrm>
          <a:prstGeom prst="rect">
            <a:avLst/>
          </a:prstGeom>
          <a:noFill/>
          <a:ln w="9525">
            <a:noFill/>
            <a:miter lim="800000"/>
            <a:headEnd/>
            <a:tailEnd/>
          </a:ln>
        </p:spPr>
      </p:pic>
      <p:sp>
        <p:nvSpPr>
          <p:cNvPr id="3" name="TextBox 2"/>
          <p:cNvSpPr txBox="1"/>
          <p:nvPr/>
        </p:nvSpPr>
        <p:spPr>
          <a:xfrm>
            <a:off x="7421880" y="269875"/>
            <a:ext cx="1280160" cy="707886"/>
          </a:xfrm>
          <a:prstGeom prst="rect">
            <a:avLst/>
          </a:prstGeom>
          <a:noFill/>
        </p:spPr>
        <p:txBody>
          <a:bodyPr wrap="square" rtlCol="0">
            <a:spAutoFit/>
          </a:bodyPr>
          <a:lstStyle/>
          <a:p>
            <a:pPr algn="ctr"/>
            <a:r>
              <a:rPr lang="en-US" sz="2000" b="1" dirty="0">
                <a:solidFill>
                  <a:srgbClr val="FF0000"/>
                </a:solidFill>
                <a:effectLst>
                  <a:outerShdw blurRad="38100" dist="38100" dir="2700000" algn="tl">
                    <a:srgbClr val="000000">
                      <a:alpha val="43137"/>
                    </a:srgbClr>
                  </a:outerShdw>
                </a:effectLst>
                <a:latin typeface="Arial" pitchFamily="34" charset="0"/>
                <a:cs typeface="Arial" pitchFamily="34" charset="0"/>
              </a:rPr>
              <a:t>Salton Trough</a:t>
            </a:r>
          </a:p>
        </p:txBody>
      </p:sp>
      <p:cxnSp>
        <p:nvCxnSpPr>
          <p:cNvPr id="4" name="Straight Arrow Connector 3"/>
          <p:cNvCxnSpPr/>
          <p:nvPr/>
        </p:nvCxnSpPr>
        <p:spPr bwMode="auto">
          <a:xfrm rot="10800000" flipV="1">
            <a:off x="3947160" y="579120"/>
            <a:ext cx="3383280" cy="822962"/>
          </a:xfrm>
          <a:prstGeom prst="straightConnector1">
            <a:avLst/>
          </a:prstGeom>
          <a:solidFill>
            <a:schemeClr val="accent1"/>
          </a:solidFill>
          <a:ln w="38100" cap="flat" cmpd="sng" algn="ctr">
            <a:solidFill>
              <a:srgbClr val="FF0000"/>
            </a:solidFill>
            <a:prstDash val="solid"/>
            <a:round/>
            <a:headEnd type="none" w="med" len="med"/>
            <a:tailEnd type="triangle" w="lg" len="med"/>
          </a:ln>
          <a:effectLst>
            <a:outerShdw blurRad="50800" dist="38100" dir="8100000" algn="tr" rotWithShape="0">
              <a:prstClr val="black">
                <a:alpha val="40000"/>
              </a:prstClr>
            </a:outerShdw>
          </a:effectLst>
        </p:spPr>
      </p:cxnSp>
      <p:sp>
        <p:nvSpPr>
          <p:cNvPr id="8" name="TextBox 7"/>
          <p:cNvSpPr txBox="1"/>
          <p:nvPr/>
        </p:nvSpPr>
        <p:spPr>
          <a:xfrm>
            <a:off x="7345680" y="4112012"/>
            <a:ext cx="1447800" cy="707886"/>
          </a:xfrm>
          <a:prstGeom prst="rect">
            <a:avLst/>
          </a:prstGeom>
          <a:noFill/>
        </p:spPr>
        <p:txBody>
          <a:bodyPr wrap="square" rtlCol="0">
            <a:spAutoFit/>
          </a:bodyPr>
          <a:lstStyle/>
          <a:p>
            <a:pPr algn="ctr"/>
            <a:r>
              <a:rPr lang="en-US" sz="2000" b="1" dirty="0">
                <a:solidFill>
                  <a:srgbClr val="FF0000"/>
                </a:solidFill>
                <a:effectLst>
                  <a:outerShdw blurRad="38100" dist="38100" dir="2700000" algn="tl">
                    <a:srgbClr val="000000">
                      <a:alpha val="43137"/>
                    </a:srgbClr>
                  </a:outerShdw>
                </a:effectLst>
                <a:latin typeface="Arial" pitchFamily="34" charset="0"/>
                <a:cs typeface="Arial" pitchFamily="34" charset="0"/>
              </a:rPr>
              <a:t>Gulf of California</a:t>
            </a:r>
          </a:p>
        </p:txBody>
      </p:sp>
      <p:cxnSp>
        <p:nvCxnSpPr>
          <p:cNvPr id="9" name="Straight Arrow Connector 8"/>
          <p:cNvCxnSpPr/>
          <p:nvPr/>
        </p:nvCxnSpPr>
        <p:spPr bwMode="auto">
          <a:xfrm rot="10800000">
            <a:off x="3505200" y="3261360"/>
            <a:ext cx="3779520" cy="1158241"/>
          </a:xfrm>
          <a:prstGeom prst="straightConnector1">
            <a:avLst/>
          </a:prstGeom>
          <a:solidFill>
            <a:schemeClr val="accent1"/>
          </a:solidFill>
          <a:ln w="38100" cap="flat" cmpd="sng" algn="ctr">
            <a:solidFill>
              <a:srgbClr val="FF0000"/>
            </a:solidFill>
            <a:prstDash val="solid"/>
            <a:round/>
            <a:headEnd type="none" w="med" len="med"/>
            <a:tailEnd type="triangle" w="lg" len="med"/>
          </a:ln>
          <a:effectLst>
            <a:outerShdw blurRad="50800" dist="38100" dir="8100000" algn="tr" rotWithShape="0">
              <a:prstClr val="black">
                <a:alpha val="40000"/>
              </a:prstClr>
            </a:outerShdw>
          </a:effectLst>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usgs%20plate%20map%20interact_r1_c1"/>
          <p:cNvPicPr>
            <a:picLocks noChangeAspect="1" noChangeArrowheads="1"/>
          </p:cNvPicPr>
          <p:nvPr/>
        </p:nvPicPr>
        <p:blipFill>
          <a:blip r:embed="rId3" cstate="print"/>
          <a:srcRect b="1857"/>
          <a:stretch>
            <a:fillRect/>
          </a:stretch>
        </p:blipFill>
        <p:spPr bwMode="auto">
          <a:xfrm>
            <a:off x="0" y="0"/>
            <a:ext cx="9144000" cy="6241415"/>
          </a:xfrm>
          <a:prstGeom prst="rect">
            <a:avLst/>
          </a:prstGeom>
          <a:noFill/>
          <a:ln w="9525">
            <a:noFill/>
            <a:miter lim="800000"/>
            <a:headEnd/>
            <a:tailEnd/>
          </a:ln>
        </p:spPr>
      </p:pic>
      <p:sp>
        <p:nvSpPr>
          <p:cNvPr id="4" name="Text Box 4"/>
          <p:cNvSpPr txBox="1">
            <a:spLocks noChangeArrowheads="1"/>
          </p:cNvSpPr>
          <p:nvPr/>
        </p:nvSpPr>
        <p:spPr bwMode="auto">
          <a:xfrm>
            <a:off x="0" y="6283960"/>
            <a:ext cx="9143999" cy="523220"/>
          </a:xfrm>
          <a:prstGeom prst="rect">
            <a:avLst/>
          </a:prstGeom>
          <a:noFill/>
          <a:ln w="9525">
            <a:noFill/>
            <a:miter lim="800000"/>
            <a:headEnd/>
            <a:tailEnd/>
          </a:ln>
        </p:spPr>
        <p:txBody>
          <a:bodyPr wrap="square">
            <a:spAutoFit/>
          </a:bodyPr>
          <a:lstStyle/>
          <a:p>
            <a:pPr algn="ctr"/>
            <a:r>
              <a:rPr lang="en-US" dirty="0"/>
              <a:t>Lithospheric Plates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674" name="Picture 1039" descr="0316b"/>
          <p:cNvPicPr>
            <a:picLocks noChangeAspect="1" noChangeArrowheads="1"/>
          </p:cNvPicPr>
          <p:nvPr/>
        </p:nvPicPr>
        <p:blipFill>
          <a:blip r:embed="rId3" cstate="print"/>
          <a:srcRect/>
          <a:stretch>
            <a:fillRect/>
          </a:stretch>
        </p:blipFill>
        <p:spPr bwMode="auto">
          <a:xfrm>
            <a:off x="1630363" y="392113"/>
            <a:ext cx="5881687" cy="6072187"/>
          </a:xfrm>
          <a:prstGeom prst="rect">
            <a:avLst/>
          </a:prstGeom>
          <a:noFill/>
          <a:ln w="9525">
            <a:noFill/>
            <a:miter lim="800000"/>
            <a:headEnd/>
            <a:tailEnd/>
          </a:ln>
        </p:spPr>
      </p:pic>
      <p:sp>
        <p:nvSpPr>
          <p:cNvPr id="28675" name="Rectangle 1027" hidden="1"/>
          <p:cNvSpPr>
            <a:spLocks noGrp="1" noChangeArrowheads="1"/>
          </p:cNvSpPr>
          <p:nvPr>
            <p:ph type="title"/>
          </p:nvPr>
        </p:nvSpPr>
        <p:spPr/>
        <p:txBody>
          <a:bodyPr/>
          <a:lstStyle/>
          <a:p>
            <a:r>
              <a:rPr lang="en-US"/>
              <a:t>	</a:t>
            </a:r>
          </a:p>
        </p:txBody>
      </p:sp>
      <p:sp>
        <p:nvSpPr>
          <p:cNvPr id="28676" name="Rectangle 1028"/>
          <p:cNvSpPr>
            <a:spLocks noChangeArrowheads="1"/>
          </p:cNvSpPr>
          <p:nvPr/>
        </p:nvSpPr>
        <p:spPr bwMode="auto">
          <a:xfrm>
            <a:off x="7653338" y="6562725"/>
            <a:ext cx="1490662" cy="295275"/>
          </a:xfrm>
          <a:prstGeom prst="rect">
            <a:avLst/>
          </a:prstGeom>
          <a:noFill/>
          <a:ln w="9525">
            <a:noFill/>
            <a:miter lim="800000"/>
            <a:headEnd/>
            <a:tailEnd/>
          </a:ln>
        </p:spPr>
        <p:txBody>
          <a:bodyPr wrap="none" lIns="82058" tIns="41029" rIns="82058" bIns="41029"/>
          <a:lstStyle/>
          <a:p>
            <a:pPr algn="r" defTabSz="820738" eaLnBrk="0" hangingPunct="0"/>
            <a:r>
              <a:rPr lang="en-US" sz="1400"/>
              <a:t>Fig. 3-16b, p. 75</a:t>
            </a:r>
          </a:p>
        </p:txBody>
      </p:sp>
      <p:sp>
        <p:nvSpPr>
          <p:cNvPr id="28683" name="Text Box 5"/>
          <p:cNvSpPr txBox="1">
            <a:spLocks noChangeArrowheads="1"/>
          </p:cNvSpPr>
          <p:nvPr/>
        </p:nvSpPr>
        <p:spPr bwMode="auto">
          <a:xfrm>
            <a:off x="3846513" y="685800"/>
            <a:ext cx="1450975" cy="523875"/>
          </a:xfrm>
          <a:prstGeom prst="rect">
            <a:avLst/>
          </a:prstGeom>
          <a:noFill/>
          <a:ln w="9525">
            <a:noFill/>
            <a:miter lim="800000"/>
            <a:headEnd/>
            <a:tailEnd/>
          </a:ln>
        </p:spPr>
        <p:txBody>
          <a:bodyPr>
            <a:spAutoFit/>
          </a:bodyPr>
          <a:lstStyle/>
          <a:p>
            <a:r>
              <a:rPr lang="en-US" sz="2800" dirty="0">
                <a:solidFill>
                  <a:srgbClr val="000000"/>
                </a:solidFill>
                <a:latin typeface="Arial" pitchFamily="34" charset="0"/>
                <a:cs typeface="Arial" pitchFamily="34" charset="0"/>
              </a:rPr>
              <a:t>Plate B</a:t>
            </a:r>
          </a:p>
        </p:txBody>
      </p:sp>
      <p:sp>
        <p:nvSpPr>
          <p:cNvPr id="28684" name="Text Box 6"/>
          <p:cNvSpPr txBox="1">
            <a:spLocks noChangeArrowheads="1"/>
          </p:cNvSpPr>
          <p:nvPr/>
        </p:nvSpPr>
        <p:spPr bwMode="auto">
          <a:xfrm>
            <a:off x="3810000" y="2905125"/>
            <a:ext cx="1524000" cy="523875"/>
          </a:xfrm>
          <a:prstGeom prst="rect">
            <a:avLst/>
          </a:prstGeom>
          <a:noFill/>
          <a:ln w="9525">
            <a:noFill/>
            <a:miter lim="800000"/>
            <a:headEnd/>
            <a:tailEnd/>
          </a:ln>
        </p:spPr>
        <p:txBody>
          <a:bodyPr>
            <a:spAutoFit/>
          </a:bodyPr>
          <a:lstStyle/>
          <a:p>
            <a:r>
              <a:rPr lang="en-US" sz="2800" dirty="0">
                <a:solidFill>
                  <a:srgbClr val="000000"/>
                </a:solidFill>
                <a:latin typeface="Arial" pitchFamily="34" charset="0"/>
                <a:cs typeface="Arial" pitchFamily="34" charset="0"/>
              </a:rPr>
              <a:t>Plate A</a:t>
            </a:r>
          </a:p>
        </p:txBody>
      </p:sp>
      <p:sp>
        <p:nvSpPr>
          <p:cNvPr id="28685" name="Text Box 7"/>
          <p:cNvSpPr txBox="1">
            <a:spLocks noChangeArrowheads="1"/>
          </p:cNvSpPr>
          <p:nvPr/>
        </p:nvSpPr>
        <p:spPr bwMode="auto">
          <a:xfrm>
            <a:off x="3806825" y="5486400"/>
            <a:ext cx="1527175" cy="523875"/>
          </a:xfrm>
          <a:prstGeom prst="rect">
            <a:avLst/>
          </a:prstGeom>
          <a:noFill/>
          <a:ln w="9525">
            <a:noFill/>
            <a:miter lim="800000"/>
            <a:headEnd/>
            <a:tailEnd/>
          </a:ln>
        </p:spPr>
        <p:txBody>
          <a:bodyPr>
            <a:spAutoFit/>
          </a:bodyPr>
          <a:lstStyle/>
          <a:p>
            <a:r>
              <a:rPr lang="en-US" sz="2800" dirty="0">
                <a:solidFill>
                  <a:srgbClr val="000000"/>
                </a:solidFill>
                <a:latin typeface="Arial" pitchFamily="34" charset="0"/>
                <a:cs typeface="Arial" pitchFamily="34" charset="0"/>
              </a:rPr>
              <a:t>Plate C</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674" name="Picture 1039" descr="0316b"/>
          <p:cNvPicPr>
            <a:picLocks noChangeAspect="1" noChangeArrowheads="1"/>
          </p:cNvPicPr>
          <p:nvPr/>
        </p:nvPicPr>
        <p:blipFill>
          <a:blip r:embed="rId3" cstate="print"/>
          <a:srcRect/>
          <a:stretch>
            <a:fillRect/>
          </a:stretch>
        </p:blipFill>
        <p:spPr bwMode="auto">
          <a:xfrm>
            <a:off x="1630363" y="392113"/>
            <a:ext cx="5881687" cy="6072187"/>
          </a:xfrm>
          <a:prstGeom prst="rect">
            <a:avLst/>
          </a:prstGeom>
          <a:noFill/>
          <a:ln w="9525">
            <a:noFill/>
            <a:miter lim="800000"/>
            <a:headEnd/>
            <a:tailEnd/>
          </a:ln>
        </p:spPr>
      </p:pic>
      <p:sp>
        <p:nvSpPr>
          <p:cNvPr id="28675" name="Rectangle 1027" hidden="1"/>
          <p:cNvSpPr>
            <a:spLocks noGrp="1" noChangeArrowheads="1"/>
          </p:cNvSpPr>
          <p:nvPr>
            <p:ph type="title"/>
          </p:nvPr>
        </p:nvSpPr>
        <p:spPr/>
        <p:txBody>
          <a:bodyPr/>
          <a:lstStyle/>
          <a:p>
            <a:r>
              <a:rPr lang="en-US"/>
              <a:t>	</a:t>
            </a:r>
          </a:p>
        </p:txBody>
      </p:sp>
      <p:sp>
        <p:nvSpPr>
          <p:cNvPr id="28676" name="Rectangle 1028"/>
          <p:cNvSpPr>
            <a:spLocks noChangeArrowheads="1"/>
          </p:cNvSpPr>
          <p:nvPr/>
        </p:nvSpPr>
        <p:spPr bwMode="auto">
          <a:xfrm>
            <a:off x="7653338" y="6562725"/>
            <a:ext cx="1490662" cy="295275"/>
          </a:xfrm>
          <a:prstGeom prst="rect">
            <a:avLst/>
          </a:prstGeom>
          <a:noFill/>
          <a:ln w="9525">
            <a:noFill/>
            <a:miter lim="800000"/>
            <a:headEnd/>
            <a:tailEnd/>
          </a:ln>
        </p:spPr>
        <p:txBody>
          <a:bodyPr wrap="none" lIns="82058" tIns="41029" rIns="82058" bIns="41029"/>
          <a:lstStyle/>
          <a:p>
            <a:pPr algn="r" defTabSz="820738" eaLnBrk="0" hangingPunct="0"/>
            <a:r>
              <a:rPr lang="en-US" sz="1400"/>
              <a:t>Fig. 3-16b, p. 75</a:t>
            </a:r>
          </a:p>
        </p:txBody>
      </p:sp>
      <p:sp>
        <p:nvSpPr>
          <p:cNvPr id="28679" name="Text Box 1035"/>
          <p:cNvSpPr txBox="1">
            <a:spLocks noChangeArrowheads="1"/>
          </p:cNvSpPr>
          <p:nvPr/>
        </p:nvSpPr>
        <p:spPr bwMode="auto">
          <a:xfrm>
            <a:off x="7726363" y="3048000"/>
            <a:ext cx="1417637" cy="1323439"/>
          </a:xfrm>
          <a:prstGeom prst="rect">
            <a:avLst/>
          </a:prstGeom>
          <a:noFill/>
          <a:ln w="9525">
            <a:noFill/>
            <a:miter lim="800000"/>
            <a:headEnd/>
            <a:tailEnd/>
          </a:ln>
        </p:spPr>
        <p:txBody>
          <a:bodyPr>
            <a:spAutoFit/>
          </a:bodyPr>
          <a:lstStyle/>
          <a:p>
            <a:pPr algn="ctr"/>
            <a:r>
              <a:rPr lang="en-US" sz="2000" b="1" dirty="0">
                <a:solidFill>
                  <a:srgbClr val="000000"/>
                </a:solidFill>
                <a:latin typeface="Arial" pitchFamily="34" charset="0"/>
                <a:cs typeface="Arial" pitchFamily="34" charset="0"/>
              </a:rPr>
              <a:t>Gap: divergent plate boundary</a:t>
            </a:r>
          </a:p>
        </p:txBody>
      </p:sp>
      <p:sp>
        <p:nvSpPr>
          <p:cNvPr id="28682" name="Line 1042"/>
          <p:cNvSpPr>
            <a:spLocks noChangeShapeType="1"/>
          </p:cNvSpPr>
          <p:nvPr/>
        </p:nvSpPr>
        <p:spPr bwMode="auto">
          <a:xfrm flipV="1">
            <a:off x="6390640" y="3230880"/>
            <a:ext cx="1574800" cy="10160"/>
          </a:xfrm>
          <a:prstGeom prst="line">
            <a:avLst/>
          </a:prstGeom>
          <a:noFill/>
          <a:ln w="19050">
            <a:solidFill>
              <a:schemeClr val="tx1"/>
            </a:solidFill>
            <a:round/>
            <a:headEnd/>
            <a:tailEnd/>
          </a:ln>
        </p:spPr>
        <p:txBody>
          <a:bodyPr wrap="none" anchor="ctr"/>
          <a:lstStyle/>
          <a:p>
            <a:endParaRPr lang="en-US"/>
          </a:p>
        </p:txBody>
      </p:sp>
      <p:sp>
        <p:nvSpPr>
          <p:cNvPr id="28683" name="Text Box 5"/>
          <p:cNvSpPr txBox="1">
            <a:spLocks noChangeArrowheads="1"/>
          </p:cNvSpPr>
          <p:nvPr/>
        </p:nvSpPr>
        <p:spPr bwMode="auto">
          <a:xfrm>
            <a:off x="3846513" y="685800"/>
            <a:ext cx="1450975" cy="523875"/>
          </a:xfrm>
          <a:prstGeom prst="rect">
            <a:avLst/>
          </a:prstGeom>
          <a:noFill/>
          <a:ln w="9525">
            <a:noFill/>
            <a:miter lim="800000"/>
            <a:headEnd/>
            <a:tailEnd/>
          </a:ln>
        </p:spPr>
        <p:txBody>
          <a:bodyPr>
            <a:spAutoFit/>
          </a:bodyPr>
          <a:lstStyle/>
          <a:p>
            <a:r>
              <a:rPr lang="en-US" sz="2800" dirty="0">
                <a:solidFill>
                  <a:srgbClr val="000000"/>
                </a:solidFill>
                <a:latin typeface="Arial" pitchFamily="34" charset="0"/>
                <a:cs typeface="Arial" pitchFamily="34" charset="0"/>
              </a:rPr>
              <a:t>Plate B</a:t>
            </a:r>
          </a:p>
        </p:txBody>
      </p:sp>
      <p:sp>
        <p:nvSpPr>
          <p:cNvPr id="28684" name="Text Box 6"/>
          <p:cNvSpPr txBox="1">
            <a:spLocks noChangeArrowheads="1"/>
          </p:cNvSpPr>
          <p:nvPr/>
        </p:nvSpPr>
        <p:spPr bwMode="auto">
          <a:xfrm>
            <a:off x="3810000" y="2905125"/>
            <a:ext cx="1524000" cy="523875"/>
          </a:xfrm>
          <a:prstGeom prst="rect">
            <a:avLst/>
          </a:prstGeom>
          <a:noFill/>
          <a:ln w="9525">
            <a:noFill/>
            <a:miter lim="800000"/>
            <a:headEnd/>
            <a:tailEnd/>
          </a:ln>
        </p:spPr>
        <p:txBody>
          <a:bodyPr>
            <a:spAutoFit/>
          </a:bodyPr>
          <a:lstStyle/>
          <a:p>
            <a:r>
              <a:rPr lang="en-US" sz="2800" dirty="0">
                <a:solidFill>
                  <a:srgbClr val="000000"/>
                </a:solidFill>
                <a:latin typeface="Arial" pitchFamily="34" charset="0"/>
                <a:cs typeface="Arial" pitchFamily="34" charset="0"/>
              </a:rPr>
              <a:t>Plate A</a:t>
            </a:r>
          </a:p>
        </p:txBody>
      </p:sp>
      <p:sp>
        <p:nvSpPr>
          <p:cNvPr id="28685" name="Text Box 7"/>
          <p:cNvSpPr txBox="1">
            <a:spLocks noChangeArrowheads="1"/>
          </p:cNvSpPr>
          <p:nvPr/>
        </p:nvSpPr>
        <p:spPr bwMode="auto">
          <a:xfrm>
            <a:off x="3806825" y="5486400"/>
            <a:ext cx="1527175" cy="523875"/>
          </a:xfrm>
          <a:prstGeom prst="rect">
            <a:avLst/>
          </a:prstGeom>
          <a:noFill/>
          <a:ln w="9525">
            <a:noFill/>
            <a:miter lim="800000"/>
            <a:headEnd/>
            <a:tailEnd/>
          </a:ln>
        </p:spPr>
        <p:txBody>
          <a:bodyPr>
            <a:spAutoFit/>
          </a:bodyPr>
          <a:lstStyle/>
          <a:p>
            <a:r>
              <a:rPr lang="en-US" sz="2800" dirty="0">
                <a:solidFill>
                  <a:srgbClr val="000000"/>
                </a:solidFill>
                <a:latin typeface="Arial" pitchFamily="34" charset="0"/>
                <a:cs typeface="Arial" pitchFamily="34" charset="0"/>
              </a:rPr>
              <a:t>Plate C</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674" name="Picture 1039" descr="0316b"/>
          <p:cNvPicPr>
            <a:picLocks noChangeAspect="1" noChangeArrowheads="1"/>
          </p:cNvPicPr>
          <p:nvPr/>
        </p:nvPicPr>
        <p:blipFill>
          <a:blip r:embed="rId3" cstate="print"/>
          <a:srcRect/>
          <a:stretch>
            <a:fillRect/>
          </a:stretch>
        </p:blipFill>
        <p:spPr bwMode="auto">
          <a:xfrm>
            <a:off x="1630363" y="392113"/>
            <a:ext cx="5881687" cy="6072187"/>
          </a:xfrm>
          <a:prstGeom prst="rect">
            <a:avLst/>
          </a:prstGeom>
          <a:noFill/>
          <a:ln w="9525">
            <a:noFill/>
            <a:miter lim="800000"/>
            <a:headEnd/>
            <a:tailEnd/>
          </a:ln>
        </p:spPr>
      </p:pic>
      <p:sp>
        <p:nvSpPr>
          <p:cNvPr id="28675" name="Rectangle 1027" hidden="1"/>
          <p:cNvSpPr>
            <a:spLocks noGrp="1" noChangeArrowheads="1"/>
          </p:cNvSpPr>
          <p:nvPr>
            <p:ph type="title"/>
          </p:nvPr>
        </p:nvSpPr>
        <p:spPr/>
        <p:txBody>
          <a:bodyPr/>
          <a:lstStyle/>
          <a:p>
            <a:r>
              <a:rPr lang="en-US"/>
              <a:t>	</a:t>
            </a:r>
          </a:p>
        </p:txBody>
      </p:sp>
      <p:sp>
        <p:nvSpPr>
          <p:cNvPr id="28676" name="Rectangle 1028"/>
          <p:cNvSpPr>
            <a:spLocks noChangeArrowheads="1"/>
          </p:cNvSpPr>
          <p:nvPr/>
        </p:nvSpPr>
        <p:spPr bwMode="auto">
          <a:xfrm>
            <a:off x="7653338" y="6562725"/>
            <a:ext cx="1490662" cy="295275"/>
          </a:xfrm>
          <a:prstGeom prst="rect">
            <a:avLst/>
          </a:prstGeom>
          <a:noFill/>
          <a:ln w="9525">
            <a:noFill/>
            <a:miter lim="800000"/>
            <a:headEnd/>
            <a:tailEnd/>
          </a:ln>
        </p:spPr>
        <p:txBody>
          <a:bodyPr wrap="none" lIns="82058" tIns="41029" rIns="82058" bIns="41029"/>
          <a:lstStyle/>
          <a:p>
            <a:pPr algn="r" defTabSz="820738" eaLnBrk="0" hangingPunct="0"/>
            <a:r>
              <a:rPr lang="en-US" sz="1400"/>
              <a:t>Fig. 3-16b, p. 75</a:t>
            </a:r>
          </a:p>
        </p:txBody>
      </p:sp>
      <p:sp>
        <p:nvSpPr>
          <p:cNvPr id="28678" name="Text Box 1031"/>
          <p:cNvSpPr txBox="1">
            <a:spLocks noChangeArrowheads="1"/>
          </p:cNvSpPr>
          <p:nvPr/>
        </p:nvSpPr>
        <p:spPr bwMode="auto">
          <a:xfrm>
            <a:off x="11113" y="3008313"/>
            <a:ext cx="1676400" cy="1323439"/>
          </a:xfrm>
          <a:prstGeom prst="rect">
            <a:avLst/>
          </a:prstGeom>
          <a:noFill/>
          <a:ln w="9525">
            <a:noFill/>
            <a:miter lim="800000"/>
            <a:headEnd/>
            <a:tailEnd/>
          </a:ln>
        </p:spPr>
        <p:txBody>
          <a:bodyPr>
            <a:spAutoFit/>
          </a:bodyPr>
          <a:lstStyle/>
          <a:p>
            <a:pPr algn="ctr"/>
            <a:r>
              <a:rPr lang="en-US" sz="2000" b="1" dirty="0">
                <a:solidFill>
                  <a:srgbClr val="000000"/>
                </a:solidFill>
                <a:latin typeface="Arial" pitchFamily="34" charset="0"/>
                <a:cs typeface="Arial" pitchFamily="34" charset="0"/>
              </a:rPr>
              <a:t>Overlap: convergent plate boundary</a:t>
            </a:r>
          </a:p>
        </p:txBody>
      </p:sp>
      <p:sp>
        <p:nvSpPr>
          <p:cNvPr id="28680" name="Line 1040"/>
          <p:cNvSpPr>
            <a:spLocks noChangeShapeType="1"/>
          </p:cNvSpPr>
          <p:nvPr/>
        </p:nvSpPr>
        <p:spPr bwMode="auto">
          <a:xfrm>
            <a:off x="1564640" y="3210560"/>
            <a:ext cx="1036320" cy="40640"/>
          </a:xfrm>
          <a:prstGeom prst="line">
            <a:avLst/>
          </a:prstGeom>
          <a:noFill/>
          <a:ln w="19050">
            <a:solidFill>
              <a:schemeClr val="tx1"/>
            </a:solidFill>
            <a:round/>
            <a:headEnd/>
            <a:tailEnd/>
          </a:ln>
        </p:spPr>
        <p:txBody>
          <a:bodyPr wrap="none" anchor="ctr"/>
          <a:lstStyle/>
          <a:p>
            <a:endParaRPr lang="en-US"/>
          </a:p>
        </p:txBody>
      </p:sp>
      <p:sp>
        <p:nvSpPr>
          <p:cNvPr id="28683" name="Text Box 5"/>
          <p:cNvSpPr txBox="1">
            <a:spLocks noChangeArrowheads="1"/>
          </p:cNvSpPr>
          <p:nvPr/>
        </p:nvSpPr>
        <p:spPr bwMode="auto">
          <a:xfrm>
            <a:off x="3846513" y="685800"/>
            <a:ext cx="1450975" cy="523875"/>
          </a:xfrm>
          <a:prstGeom prst="rect">
            <a:avLst/>
          </a:prstGeom>
          <a:noFill/>
          <a:ln w="9525">
            <a:noFill/>
            <a:miter lim="800000"/>
            <a:headEnd/>
            <a:tailEnd/>
          </a:ln>
        </p:spPr>
        <p:txBody>
          <a:bodyPr>
            <a:spAutoFit/>
          </a:bodyPr>
          <a:lstStyle/>
          <a:p>
            <a:r>
              <a:rPr lang="en-US" sz="2800" dirty="0">
                <a:solidFill>
                  <a:srgbClr val="000000"/>
                </a:solidFill>
                <a:latin typeface="Arial" pitchFamily="34" charset="0"/>
                <a:cs typeface="Arial" pitchFamily="34" charset="0"/>
              </a:rPr>
              <a:t>Plate B</a:t>
            </a:r>
          </a:p>
        </p:txBody>
      </p:sp>
      <p:sp>
        <p:nvSpPr>
          <p:cNvPr id="28684" name="Text Box 6"/>
          <p:cNvSpPr txBox="1">
            <a:spLocks noChangeArrowheads="1"/>
          </p:cNvSpPr>
          <p:nvPr/>
        </p:nvSpPr>
        <p:spPr bwMode="auto">
          <a:xfrm>
            <a:off x="3810000" y="2905125"/>
            <a:ext cx="1524000" cy="523875"/>
          </a:xfrm>
          <a:prstGeom prst="rect">
            <a:avLst/>
          </a:prstGeom>
          <a:noFill/>
          <a:ln w="9525">
            <a:noFill/>
            <a:miter lim="800000"/>
            <a:headEnd/>
            <a:tailEnd/>
          </a:ln>
        </p:spPr>
        <p:txBody>
          <a:bodyPr>
            <a:spAutoFit/>
          </a:bodyPr>
          <a:lstStyle/>
          <a:p>
            <a:r>
              <a:rPr lang="en-US" sz="2800" dirty="0">
                <a:solidFill>
                  <a:srgbClr val="000000"/>
                </a:solidFill>
                <a:latin typeface="Arial" pitchFamily="34" charset="0"/>
                <a:cs typeface="Arial" pitchFamily="34" charset="0"/>
              </a:rPr>
              <a:t>Plate A</a:t>
            </a:r>
          </a:p>
        </p:txBody>
      </p:sp>
      <p:sp>
        <p:nvSpPr>
          <p:cNvPr id="28685" name="Text Box 7"/>
          <p:cNvSpPr txBox="1">
            <a:spLocks noChangeArrowheads="1"/>
          </p:cNvSpPr>
          <p:nvPr/>
        </p:nvSpPr>
        <p:spPr bwMode="auto">
          <a:xfrm>
            <a:off x="3806825" y="5486400"/>
            <a:ext cx="1527175" cy="523875"/>
          </a:xfrm>
          <a:prstGeom prst="rect">
            <a:avLst/>
          </a:prstGeom>
          <a:noFill/>
          <a:ln w="9525">
            <a:noFill/>
            <a:miter lim="800000"/>
            <a:headEnd/>
            <a:tailEnd/>
          </a:ln>
        </p:spPr>
        <p:txBody>
          <a:bodyPr>
            <a:spAutoFit/>
          </a:bodyPr>
          <a:lstStyle/>
          <a:p>
            <a:r>
              <a:rPr lang="en-US" sz="2800" dirty="0">
                <a:solidFill>
                  <a:srgbClr val="000000"/>
                </a:solidFill>
                <a:latin typeface="Arial" pitchFamily="34" charset="0"/>
                <a:cs typeface="Arial" pitchFamily="34" charset="0"/>
              </a:rPr>
              <a:t>Plate C</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674" name="Picture 1039" descr="0316b"/>
          <p:cNvPicPr>
            <a:picLocks noChangeAspect="1" noChangeArrowheads="1"/>
          </p:cNvPicPr>
          <p:nvPr/>
        </p:nvPicPr>
        <p:blipFill>
          <a:blip r:embed="rId3" cstate="print"/>
          <a:srcRect/>
          <a:stretch>
            <a:fillRect/>
          </a:stretch>
        </p:blipFill>
        <p:spPr bwMode="auto">
          <a:xfrm>
            <a:off x="1630363" y="392113"/>
            <a:ext cx="5881687" cy="6072187"/>
          </a:xfrm>
          <a:prstGeom prst="rect">
            <a:avLst/>
          </a:prstGeom>
          <a:noFill/>
          <a:ln w="9525">
            <a:noFill/>
            <a:miter lim="800000"/>
            <a:headEnd/>
            <a:tailEnd/>
          </a:ln>
        </p:spPr>
      </p:pic>
      <p:sp>
        <p:nvSpPr>
          <p:cNvPr id="28675" name="Rectangle 1027" hidden="1"/>
          <p:cNvSpPr>
            <a:spLocks noGrp="1" noChangeArrowheads="1"/>
          </p:cNvSpPr>
          <p:nvPr>
            <p:ph type="title"/>
          </p:nvPr>
        </p:nvSpPr>
        <p:spPr/>
        <p:txBody>
          <a:bodyPr/>
          <a:lstStyle/>
          <a:p>
            <a:r>
              <a:rPr lang="en-US"/>
              <a:t>	</a:t>
            </a:r>
          </a:p>
        </p:txBody>
      </p:sp>
      <p:sp>
        <p:nvSpPr>
          <p:cNvPr id="28676" name="Rectangle 1028"/>
          <p:cNvSpPr>
            <a:spLocks noChangeArrowheads="1"/>
          </p:cNvSpPr>
          <p:nvPr/>
        </p:nvSpPr>
        <p:spPr bwMode="auto">
          <a:xfrm>
            <a:off x="7653338" y="6562725"/>
            <a:ext cx="1490662" cy="295275"/>
          </a:xfrm>
          <a:prstGeom prst="rect">
            <a:avLst/>
          </a:prstGeom>
          <a:noFill/>
          <a:ln w="9525">
            <a:noFill/>
            <a:miter lim="800000"/>
            <a:headEnd/>
            <a:tailEnd/>
          </a:ln>
        </p:spPr>
        <p:txBody>
          <a:bodyPr wrap="none" lIns="82058" tIns="41029" rIns="82058" bIns="41029"/>
          <a:lstStyle/>
          <a:p>
            <a:pPr algn="r" defTabSz="820738" eaLnBrk="0" hangingPunct="0"/>
            <a:r>
              <a:rPr lang="en-US" sz="1400"/>
              <a:t>Fig. 3-16b, p. 75</a:t>
            </a:r>
          </a:p>
        </p:txBody>
      </p:sp>
      <p:sp>
        <p:nvSpPr>
          <p:cNvPr id="28678" name="Text Box 1031"/>
          <p:cNvSpPr txBox="1">
            <a:spLocks noChangeArrowheads="1"/>
          </p:cNvSpPr>
          <p:nvPr/>
        </p:nvSpPr>
        <p:spPr bwMode="auto">
          <a:xfrm>
            <a:off x="6899593" y="356553"/>
            <a:ext cx="1676400" cy="1323439"/>
          </a:xfrm>
          <a:prstGeom prst="rect">
            <a:avLst/>
          </a:prstGeom>
          <a:noFill/>
          <a:ln w="9525">
            <a:noFill/>
            <a:miter lim="800000"/>
            <a:headEnd/>
            <a:tailEnd/>
          </a:ln>
        </p:spPr>
        <p:txBody>
          <a:bodyPr>
            <a:spAutoFit/>
          </a:bodyPr>
          <a:lstStyle/>
          <a:p>
            <a:pPr algn="ctr"/>
            <a:r>
              <a:rPr lang="en-US" sz="2000" b="1" dirty="0">
                <a:solidFill>
                  <a:srgbClr val="000000"/>
                </a:solidFill>
                <a:latin typeface="Arial" pitchFamily="34" charset="0"/>
                <a:cs typeface="Arial" pitchFamily="34" charset="0"/>
              </a:rPr>
              <a:t>Sliding: transform plate boundary</a:t>
            </a:r>
          </a:p>
        </p:txBody>
      </p:sp>
      <p:sp>
        <p:nvSpPr>
          <p:cNvPr id="28680" name="Line 1040"/>
          <p:cNvSpPr>
            <a:spLocks noChangeShapeType="1"/>
          </p:cNvSpPr>
          <p:nvPr/>
        </p:nvSpPr>
        <p:spPr bwMode="auto">
          <a:xfrm flipV="1">
            <a:off x="5166360" y="980440"/>
            <a:ext cx="1717040" cy="817880"/>
          </a:xfrm>
          <a:prstGeom prst="line">
            <a:avLst/>
          </a:prstGeom>
          <a:noFill/>
          <a:ln w="19050">
            <a:solidFill>
              <a:schemeClr val="tx1"/>
            </a:solidFill>
            <a:round/>
            <a:headEnd/>
            <a:tailEnd/>
          </a:ln>
        </p:spPr>
        <p:txBody>
          <a:bodyPr wrap="none" anchor="ctr"/>
          <a:lstStyle/>
          <a:p>
            <a:endParaRPr lang="en-US"/>
          </a:p>
        </p:txBody>
      </p:sp>
      <p:sp>
        <p:nvSpPr>
          <p:cNvPr id="28683" name="Text Box 5"/>
          <p:cNvSpPr txBox="1">
            <a:spLocks noChangeArrowheads="1"/>
          </p:cNvSpPr>
          <p:nvPr/>
        </p:nvSpPr>
        <p:spPr bwMode="auto">
          <a:xfrm>
            <a:off x="3846513" y="685800"/>
            <a:ext cx="1450975" cy="523875"/>
          </a:xfrm>
          <a:prstGeom prst="rect">
            <a:avLst/>
          </a:prstGeom>
          <a:noFill/>
          <a:ln w="9525">
            <a:noFill/>
            <a:miter lim="800000"/>
            <a:headEnd/>
            <a:tailEnd/>
          </a:ln>
        </p:spPr>
        <p:txBody>
          <a:bodyPr>
            <a:spAutoFit/>
          </a:bodyPr>
          <a:lstStyle/>
          <a:p>
            <a:r>
              <a:rPr lang="en-US" sz="2800" dirty="0">
                <a:solidFill>
                  <a:srgbClr val="000000"/>
                </a:solidFill>
                <a:latin typeface="Arial" pitchFamily="34" charset="0"/>
                <a:cs typeface="Arial" pitchFamily="34" charset="0"/>
              </a:rPr>
              <a:t>Plate B</a:t>
            </a:r>
          </a:p>
        </p:txBody>
      </p:sp>
      <p:sp>
        <p:nvSpPr>
          <p:cNvPr id="28684" name="Text Box 6"/>
          <p:cNvSpPr txBox="1">
            <a:spLocks noChangeArrowheads="1"/>
          </p:cNvSpPr>
          <p:nvPr/>
        </p:nvSpPr>
        <p:spPr bwMode="auto">
          <a:xfrm>
            <a:off x="3810000" y="2905125"/>
            <a:ext cx="1524000" cy="523875"/>
          </a:xfrm>
          <a:prstGeom prst="rect">
            <a:avLst/>
          </a:prstGeom>
          <a:noFill/>
          <a:ln w="9525">
            <a:noFill/>
            <a:miter lim="800000"/>
            <a:headEnd/>
            <a:tailEnd/>
          </a:ln>
        </p:spPr>
        <p:txBody>
          <a:bodyPr>
            <a:spAutoFit/>
          </a:bodyPr>
          <a:lstStyle/>
          <a:p>
            <a:r>
              <a:rPr lang="en-US" sz="2800" dirty="0">
                <a:solidFill>
                  <a:srgbClr val="000000"/>
                </a:solidFill>
                <a:latin typeface="Arial" pitchFamily="34" charset="0"/>
                <a:cs typeface="Arial" pitchFamily="34" charset="0"/>
              </a:rPr>
              <a:t>Plate A</a:t>
            </a:r>
          </a:p>
        </p:txBody>
      </p:sp>
      <p:sp>
        <p:nvSpPr>
          <p:cNvPr id="28685" name="Text Box 7"/>
          <p:cNvSpPr txBox="1">
            <a:spLocks noChangeArrowheads="1"/>
          </p:cNvSpPr>
          <p:nvPr/>
        </p:nvSpPr>
        <p:spPr bwMode="auto">
          <a:xfrm>
            <a:off x="3806825" y="5486400"/>
            <a:ext cx="1527175" cy="523875"/>
          </a:xfrm>
          <a:prstGeom prst="rect">
            <a:avLst/>
          </a:prstGeom>
          <a:noFill/>
          <a:ln w="9525">
            <a:noFill/>
            <a:miter lim="800000"/>
            <a:headEnd/>
            <a:tailEnd/>
          </a:ln>
        </p:spPr>
        <p:txBody>
          <a:bodyPr>
            <a:spAutoFit/>
          </a:bodyPr>
          <a:lstStyle/>
          <a:p>
            <a:r>
              <a:rPr lang="en-US" sz="2800" dirty="0">
                <a:solidFill>
                  <a:srgbClr val="000000"/>
                </a:solidFill>
                <a:latin typeface="Arial" pitchFamily="34" charset="0"/>
                <a:cs typeface="Arial" pitchFamily="34" charset="0"/>
              </a:rPr>
              <a:t>Plate 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Group 2"/>
          <p:cNvGraphicFramePr>
            <a:graphicFrameLocks noGrp="1"/>
          </p:cNvGraphicFramePr>
          <p:nvPr/>
        </p:nvGraphicFramePr>
        <p:xfrm>
          <a:off x="1752600" y="223838"/>
          <a:ext cx="5581650" cy="6410326"/>
        </p:xfrm>
        <a:graphic>
          <a:graphicData uri="http://schemas.openxmlformats.org/drawingml/2006/table">
            <a:tbl>
              <a:tblPr/>
              <a:tblGrid>
                <a:gridCol w="912813">
                  <a:extLst>
                    <a:ext uri="{9D8B030D-6E8A-4147-A177-3AD203B41FA5}">
                      <a16:colId xmlns:a16="http://schemas.microsoft.com/office/drawing/2014/main" xmlns="" val="20000"/>
                    </a:ext>
                  </a:extLst>
                </a:gridCol>
                <a:gridCol w="2820987">
                  <a:extLst>
                    <a:ext uri="{9D8B030D-6E8A-4147-A177-3AD203B41FA5}">
                      <a16:colId xmlns:a16="http://schemas.microsoft.com/office/drawing/2014/main" xmlns="" val="20001"/>
                    </a:ext>
                  </a:extLst>
                </a:gridCol>
                <a:gridCol w="1847850">
                  <a:extLst>
                    <a:ext uri="{9D8B030D-6E8A-4147-A177-3AD203B41FA5}">
                      <a16:colId xmlns:a16="http://schemas.microsoft.com/office/drawing/2014/main" xmlns="" val="20002"/>
                    </a:ext>
                  </a:extLst>
                </a:gridCol>
              </a:tblGrid>
              <a:tr h="630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EVENTS</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ERA</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lumMod val="50000"/>
                              <a:lumOff val="50000"/>
                            </a:schemeClr>
                          </a:solidFill>
                          <a:effectLst/>
                          <a:latin typeface="Arial" charset="0"/>
                          <a:ea typeface="Times New Roman" pitchFamily="18" charset="0"/>
                          <a:cs typeface="Arial" charset="0"/>
                        </a:rPr>
                        <a:t>Termination of subduction, Thermal expansion, Tilting, Translation, Transtension, Transpression, Terracing</a:t>
                      </a:r>
                      <a:endParaRPr kumimoji="0" lang="en-US" sz="1600" b="1" i="0" u="none" strike="noStrike" cap="none" normalizeH="0" baseline="0" dirty="0">
                        <a:ln>
                          <a:noFill/>
                        </a:ln>
                        <a:solidFill>
                          <a:schemeClr val="tx1">
                            <a:lumMod val="50000"/>
                            <a:lumOff val="50000"/>
                          </a:schemeClr>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LATE CENOZOIC</a:t>
                      </a:r>
                      <a:endParaRPr kumimoji="0" lang="en-US" sz="24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Under-plating</a:t>
                      </a:r>
                      <a:endParaRPr kumimoji="0" lang="en-US" sz="10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Uplift</a:t>
                      </a:r>
                      <a:endParaRPr kumimoji="0" lang="en-US" sz="10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Un-roofing</a:t>
                      </a:r>
                      <a:endParaRPr kumimoji="0" lang="en-US" sz="10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Undulating</a:t>
                      </a:r>
                      <a:endParaRPr kumimoji="0" lang="en-US" sz="24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EARLY CENOZOIC</a:t>
                      </a:r>
                      <a:endParaRPr kumimoji="0" lang="en-US" sz="24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446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latin typeface="Arial" charset="0"/>
                          <a:ea typeface="Times New Roman" pitchFamily="18" charset="0"/>
                          <a:cs typeface="Arial" charset="0"/>
                        </a:rPr>
                        <a:t>Magmatic Madness</a:t>
                      </a:r>
                      <a:endParaRPr kumimoji="0" lang="en-US" sz="28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latin typeface="Arial" charset="0"/>
                          <a:ea typeface="Times New Roman" pitchFamily="18" charset="0"/>
                          <a:cs typeface="Arial" charset="0"/>
                        </a:rPr>
                        <a:t>Metamorphism</a:t>
                      </a:r>
                      <a:endParaRPr kumimoji="0" lang="en-US" sz="28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MESOZOIC</a:t>
                      </a:r>
                      <a:endParaRPr kumimoji="0" lang="en-US" sz="24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Stable Shelf Sedimentation</a:t>
                      </a:r>
                      <a:endParaRPr kumimoji="0" lang="en-US" sz="16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PALEOZOIC</a:t>
                      </a:r>
                      <a:endParaRPr kumimoji="0" lang="en-US" sz="16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sp>
        <p:nvSpPr>
          <p:cNvPr id="4" name="WordArt 32"/>
          <p:cNvSpPr>
            <a:spLocks noChangeArrowheads="1" noChangeShapeType="1" noTextEdit="1"/>
          </p:cNvSpPr>
          <p:nvPr/>
        </p:nvSpPr>
        <p:spPr bwMode="auto">
          <a:xfrm rot="-5400000">
            <a:off x="1909762" y="1214438"/>
            <a:ext cx="638175" cy="6477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T</a:t>
            </a:r>
          </a:p>
        </p:txBody>
      </p:sp>
      <p:sp>
        <p:nvSpPr>
          <p:cNvPr id="5" name="WordArt 33"/>
          <p:cNvSpPr>
            <a:spLocks noChangeArrowheads="1" noChangeShapeType="1" noTextEdit="1"/>
          </p:cNvSpPr>
          <p:nvPr/>
        </p:nvSpPr>
        <p:spPr bwMode="auto">
          <a:xfrm rot="-5400000">
            <a:off x="1971675" y="2676525"/>
            <a:ext cx="514350" cy="6477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U</a:t>
            </a:r>
          </a:p>
        </p:txBody>
      </p:sp>
      <p:sp>
        <p:nvSpPr>
          <p:cNvPr id="6" name="WordArt 34"/>
          <p:cNvSpPr>
            <a:spLocks noChangeArrowheads="1" noChangeShapeType="1" noTextEdit="1"/>
          </p:cNvSpPr>
          <p:nvPr/>
        </p:nvSpPr>
        <p:spPr bwMode="auto">
          <a:xfrm rot="-5400000">
            <a:off x="1909762" y="4186238"/>
            <a:ext cx="638175" cy="6477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M</a:t>
            </a:r>
          </a:p>
        </p:txBody>
      </p:sp>
      <p:sp>
        <p:nvSpPr>
          <p:cNvPr id="7" name="WordArt 35"/>
          <p:cNvSpPr>
            <a:spLocks noChangeArrowheads="1" noChangeShapeType="1" noTextEdit="1"/>
          </p:cNvSpPr>
          <p:nvPr/>
        </p:nvSpPr>
        <p:spPr bwMode="auto">
          <a:xfrm rot="-5400000">
            <a:off x="1909762" y="5557838"/>
            <a:ext cx="638175" cy="6477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MESOZOIC.jpg"/>
          <p:cNvPicPr>
            <a:picLocks noChangeAspect="1"/>
          </p:cNvPicPr>
          <p:nvPr/>
        </p:nvPicPr>
        <p:blipFill>
          <a:blip r:embed="rId3" cstate="print"/>
          <a:srcRect t="8791"/>
          <a:stretch>
            <a:fillRect/>
          </a:stretch>
        </p:blipFill>
        <p:spPr>
          <a:xfrm>
            <a:off x="-1464468" y="2514600"/>
            <a:ext cx="11249975" cy="3794760"/>
          </a:xfrm>
          <a:prstGeom prst="rect">
            <a:avLst/>
          </a:prstGeom>
        </p:spPr>
      </p:pic>
      <p:sp>
        <p:nvSpPr>
          <p:cNvPr id="5" name="TextBox 4"/>
          <p:cNvSpPr txBox="1"/>
          <p:nvPr/>
        </p:nvSpPr>
        <p:spPr>
          <a:xfrm rot="321561">
            <a:off x="425940" y="3576321"/>
            <a:ext cx="2606040" cy="400110"/>
          </a:xfrm>
          <a:prstGeom prst="rect">
            <a:avLst/>
          </a:prstGeom>
          <a:noFill/>
        </p:spPr>
        <p:txBody>
          <a:bodyPr wrap="square" rtlCol="0">
            <a:spAutoFit/>
          </a:bodyPr>
          <a:lstStyle/>
          <a:p>
            <a:pPr algn="ctr"/>
            <a:r>
              <a:rPr lang="en-US" sz="2000" b="1" dirty="0">
                <a:solidFill>
                  <a:schemeClr val="tx1"/>
                </a:solidFill>
                <a:effectLst>
                  <a:outerShdw blurRad="50800" dist="38100" dir="2400000" algn="t" rotWithShape="0">
                    <a:schemeClr val="bg1">
                      <a:alpha val="51000"/>
                    </a:schemeClr>
                  </a:outerShdw>
                </a:effectLst>
                <a:latin typeface="Arial" pitchFamily="34" charset="0"/>
                <a:cs typeface="Arial" pitchFamily="34" charset="0"/>
              </a:rPr>
              <a:t>Farallon Plate</a:t>
            </a:r>
          </a:p>
        </p:txBody>
      </p:sp>
      <p:sp>
        <p:nvSpPr>
          <p:cNvPr id="6" name="TextBox 5"/>
          <p:cNvSpPr txBox="1"/>
          <p:nvPr/>
        </p:nvSpPr>
        <p:spPr>
          <a:xfrm>
            <a:off x="5425440" y="4079240"/>
            <a:ext cx="3718560" cy="400110"/>
          </a:xfrm>
          <a:prstGeom prst="rect">
            <a:avLst/>
          </a:prstGeom>
          <a:noFill/>
        </p:spPr>
        <p:txBody>
          <a:bodyPr wrap="square" rtlCol="0">
            <a:spAutoFit/>
          </a:bodyPr>
          <a:lstStyle/>
          <a:p>
            <a:pPr algn="ctr"/>
            <a:r>
              <a:rPr lang="en-US" sz="2000" b="1" dirty="0">
                <a:solidFill>
                  <a:schemeClr val="tx1"/>
                </a:solidFill>
                <a:effectLst>
                  <a:outerShdw blurRad="38100" dist="38100" dir="2700000" algn="tl">
                    <a:schemeClr val="bg1">
                      <a:alpha val="43000"/>
                    </a:schemeClr>
                  </a:outerShdw>
                </a:effectLst>
                <a:latin typeface="Arial" pitchFamily="34" charset="0"/>
                <a:cs typeface="Arial" pitchFamily="34" charset="0"/>
              </a:rPr>
              <a:t>North American Plate</a:t>
            </a:r>
          </a:p>
        </p:txBody>
      </p:sp>
      <p:sp>
        <p:nvSpPr>
          <p:cNvPr id="8" name="TextBox 7"/>
          <p:cNvSpPr txBox="1"/>
          <p:nvPr/>
        </p:nvSpPr>
        <p:spPr>
          <a:xfrm>
            <a:off x="5135880" y="2037080"/>
            <a:ext cx="3276600" cy="400110"/>
          </a:xfrm>
          <a:prstGeom prst="rect">
            <a:avLst/>
          </a:prstGeom>
          <a:noFill/>
        </p:spPr>
        <p:txBody>
          <a:bodyPr wrap="square" rtlCol="0">
            <a:spAutoFit/>
          </a:bodyPr>
          <a:lstStyle/>
          <a:p>
            <a:pPr algn="ctr"/>
            <a:r>
              <a:rPr lang="en-US" sz="2000" b="1" dirty="0">
                <a:solidFill>
                  <a:schemeClr val="tx1"/>
                </a:solidFill>
                <a:effectLst>
                  <a:outerShdw blurRad="38100" dist="38100" dir="2700000" algn="tl">
                    <a:srgbClr val="000000">
                      <a:alpha val="43137"/>
                    </a:srgbClr>
                  </a:outerShdw>
                </a:effectLst>
                <a:latin typeface="Arial" pitchFamily="34" charset="0"/>
                <a:cs typeface="Arial" pitchFamily="34" charset="0"/>
              </a:rPr>
              <a:t>Volcanic Arc</a:t>
            </a:r>
          </a:p>
        </p:txBody>
      </p:sp>
      <p:sp>
        <p:nvSpPr>
          <p:cNvPr id="9" name="TextBox 8"/>
          <p:cNvSpPr txBox="1"/>
          <p:nvPr/>
        </p:nvSpPr>
        <p:spPr>
          <a:xfrm>
            <a:off x="8024391" y="3068490"/>
            <a:ext cx="1119609" cy="707886"/>
          </a:xfrm>
          <a:prstGeom prst="rect">
            <a:avLst/>
          </a:prstGeom>
          <a:noFill/>
        </p:spPr>
        <p:txBody>
          <a:bodyPr wrap="square" rtlCol="0">
            <a:spAutoFit/>
          </a:bodyPr>
          <a:lstStyle/>
          <a:p>
            <a:pPr algn="ctr"/>
            <a:r>
              <a:rPr lang="en-US" sz="2000" b="1" dirty="0">
                <a:solidFill>
                  <a:schemeClr val="tx1"/>
                </a:solidFill>
                <a:effectLst>
                  <a:outerShdw blurRad="38100" dist="38100" dir="2700000" algn="tl">
                    <a:srgbClr val="000000">
                      <a:alpha val="43137"/>
                    </a:srgbClr>
                  </a:outerShdw>
                </a:effectLst>
                <a:latin typeface="Arial" pitchFamily="34" charset="0"/>
                <a:cs typeface="Arial" pitchFamily="34" charset="0"/>
              </a:rPr>
              <a:t>Stable</a:t>
            </a:r>
          </a:p>
          <a:p>
            <a:pPr algn="ctr"/>
            <a:r>
              <a:rPr lang="en-US" sz="2000" b="1" dirty="0">
                <a:solidFill>
                  <a:schemeClr val="tx1"/>
                </a:solidFill>
                <a:effectLst>
                  <a:outerShdw blurRad="38100" dist="38100" dir="2700000" algn="tl">
                    <a:srgbClr val="000000">
                      <a:alpha val="43137"/>
                    </a:srgbClr>
                  </a:outerShdw>
                </a:effectLst>
                <a:latin typeface="Arial" pitchFamily="34" charset="0"/>
                <a:cs typeface="Arial" pitchFamily="34" charset="0"/>
              </a:rPr>
              <a:t>Craton</a:t>
            </a:r>
          </a:p>
        </p:txBody>
      </p:sp>
      <p:sp>
        <p:nvSpPr>
          <p:cNvPr id="10" name="TextBox 9">
            <a:extLst>
              <a:ext uri="{FF2B5EF4-FFF2-40B4-BE49-F238E27FC236}">
                <a16:creationId xmlns:a16="http://schemas.microsoft.com/office/drawing/2014/main" xmlns="" id="{E4A1F3DE-C936-4629-997A-D48F70C1E7DA}"/>
              </a:ext>
            </a:extLst>
          </p:cNvPr>
          <p:cNvSpPr txBox="1"/>
          <p:nvPr/>
        </p:nvSpPr>
        <p:spPr>
          <a:xfrm>
            <a:off x="6961846" y="2982863"/>
            <a:ext cx="1208212" cy="369332"/>
          </a:xfrm>
          <a:prstGeom prst="rect">
            <a:avLst/>
          </a:prstGeom>
          <a:noFill/>
        </p:spPr>
        <p:txBody>
          <a:bodyPr wrap="square" rtlCol="0">
            <a:spAutoFit/>
          </a:bodyPr>
          <a:lstStyle/>
          <a:p>
            <a:pPr algn="ctr"/>
            <a:r>
              <a:rPr lang="en-US" sz="1800" b="1" dirty="0">
                <a:solidFill>
                  <a:schemeClr val="tx1"/>
                </a:solidFill>
                <a:latin typeface="Arial" pitchFamily="34" charset="0"/>
                <a:cs typeface="Arial" pitchFamily="34" charset="0"/>
              </a:rPr>
              <a:t>Plutons</a:t>
            </a:r>
          </a:p>
        </p:txBody>
      </p:sp>
      <p:graphicFrame>
        <p:nvGraphicFramePr>
          <p:cNvPr id="11" name="Group 2">
            <a:extLst>
              <a:ext uri="{FF2B5EF4-FFF2-40B4-BE49-F238E27FC236}">
                <a16:creationId xmlns:a16="http://schemas.microsoft.com/office/drawing/2014/main" xmlns="" id="{F830B375-7ADC-4100-B1DA-98314CCBCC2D}"/>
              </a:ext>
            </a:extLst>
          </p:cNvPr>
          <p:cNvGraphicFramePr>
            <a:graphicFrameLocks noGrp="1"/>
          </p:cNvGraphicFramePr>
          <p:nvPr>
            <p:extLst>
              <p:ext uri="{D42A27DB-BD31-4B8C-83A1-F6EECF244321}">
                <p14:modId xmlns:p14="http://schemas.microsoft.com/office/powerpoint/2010/main" val="206356044"/>
              </p:ext>
            </p:extLst>
          </p:nvPr>
        </p:nvGraphicFramePr>
        <p:xfrm>
          <a:off x="1059110" y="524163"/>
          <a:ext cx="7205032" cy="1263392"/>
        </p:xfrm>
        <a:graphic>
          <a:graphicData uri="http://schemas.openxmlformats.org/drawingml/2006/table">
            <a:tbl>
              <a:tblPr/>
              <a:tblGrid>
                <a:gridCol w="848299">
                  <a:extLst>
                    <a:ext uri="{9D8B030D-6E8A-4147-A177-3AD203B41FA5}">
                      <a16:colId xmlns:a16="http://schemas.microsoft.com/office/drawing/2014/main" xmlns="" val="20000"/>
                    </a:ext>
                  </a:extLst>
                </a:gridCol>
                <a:gridCol w="3885383">
                  <a:extLst>
                    <a:ext uri="{9D8B030D-6E8A-4147-A177-3AD203B41FA5}">
                      <a16:colId xmlns:a16="http://schemas.microsoft.com/office/drawing/2014/main" xmlns="" val="20001"/>
                    </a:ext>
                  </a:extLst>
                </a:gridCol>
                <a:gridCol w="2471350">
                  <a:extLst>
                    <a:ext uri="{9D8B030D-6E8A-4147-A177-3AD203B41FA5}">
                      <a16:colId xmlns:a16="http://schemas.microsoft.com/office/drawing/2014/main" xmlns="" val="20002"/>
                    </a:ext>
                  </a:extLst>
                </a:gridCol>
              </a:tblGrid>
              <a:tr h="126339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0000"/>
                          </a:solidFill>
                          <a:effectLst/>
                          <a:latin typeface="Arial" charset="0"/>
                          <a:ea typeface="Times New Roman" pitchFamily="18" charset="0"/>
                          <a:cs typeface="Arial" charset="0"/>
                        </a:rPr>
                        <a:t>Magmatic Madness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Metamorphism</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MESOZOIC</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bl>
          </a:graphicData>
        </a:graphic>
      </p:graphicFrame>
      <p:sp>
        <p:nvSpPr>
          <p:cNvPr id="12" name="WordArt 33">
            <a:extLst>
              <a:ext uri="{FF2B5EF4-FFF2-40B4-BE49-F238E27FC236}">
                <a16:creationId xmlns:a16="http://schemas.microsoft.com/office/drawing/2014/main" xmlns="" id="{B3E365A3-5967-4153-B3D8-F363C9290871}"/>
              </a:ext>
            </a:extLst>
          </p:cNvPr>
          <p:cNvSpPr>
            <a:spLocks noChangeArrowheads="1" noChangeShapeType="1" noTextEdit="1"/>
          </p:cNvSpPr>
          <p:nvPr/>
        </p:nvSpPr>
        <p:spPr bwMode="auto">
          <a:xfrm rot="-5400000">
            <a:off x="1159111" y="823857"/>
            <a:ext cx="636743" cy="647700"/>
          </a:xfrm>
          <a:prstGeom prst="rect">
            <a:avLst/>
          </a:prstGeom>
        </p:spPr>
        <p:txBody>
          <a:bodyPr wrap="none" fromWordArt="1">
            <a:prstTxWarp prst="textFadeUp">
              <a:avLst>
                <a:gd name="adj" fmla="val 9991"/>
              </a:avLst>
            </a:prstTxWarp>
          </a:bodyPr>
          <a:lstStyle/>
          <a:p>
            <a:pPr algn="ctr"/>
            <a:r>
              <a:rPr lang="en-US" sz="3600" kern="10" dirty="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M</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10798098" cy="6858000"/>
          </a:xfrm>
          <a:prstGeom prst="rect">
            <a:avLst/>
          </a:prstGeom>
          <a:noFill/>
          <a:ln w="9525">
            <a:noFill/>
            <a:miter lim="800000"/>
            <a:headEnd/>
            <a:tailEnd/>
          </a:ln>
        </p:spPr>
      </p:pic>
      <p:sp>
        <p:nvSpPr>
          <p:cNvPr id="3" name="TextBox 2"/>
          <p:cNvSpPr txBox="1"/>
          <p:nvPr/>
        </p:nvSpPr>
        <p:spPr>
          <a:xfrm>
            <a:off x="2306320" y="2016760"/>
            <a:ext cx="4511040" cy="707886"/>
          </a:xfrm>
          <a:prstGeom prst="rect">
            <a:avLst/>
          </a:prstGeom>
          <a:noFill/>
        </p:spPr>
        <p:txBody>
          <a:bodyPr wrap="square" rtlCol="0">
            <a:spAutoFit/>
          </a:bodyPr>
          <a:lstStyle/>
          <a:p>
            <a:pPr algn="ctr"/>
            <a:r>
              <a:rPr lang="en-US" sz="2000" b="1" dirty="0">
                <a:effectLst>
                  <a:outerShdw blurRad="38100" dist="38100" dir="2700000" algn="tl">
                    <a:srgbClr val="000000">
                      <a:alpha val="43137"/>
                    </a:srgbClr>
                  </a:outerShdw>
                </a:effectLst>
                <a:latin typeface="Arial" pitchFamily="34" charset="0"/>
                <a:cs typeface="Arial" pitchFamily="34" charset="0"/>
              </a:rPr>
              <a:t>Backbone of Cuyamaca Mountains = Complex of 100’s of Plutons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78" name="Picture 3" descr="califmappalm"/>
          <p:cNvPicPr>
            <a:picLocks noChangeAspect="1" noChangeArrowheads="1"/>
          </p:cNvPicPr>
          <p:nvPr/>
        </p:nvPicPr>
        <p:blipFill>
          <a:blip r:embed="rId3" cstate="print"/>
          <a:srcRect/>
          <a:stretch>
            <a:fillRect/>
          </a:stretch>
        </p:blipFill>
        <p:spPr bwMode="auto">
          <a:xfrm>
            <a:off x="2016125" y="38100"/>
            <a:ext cx="5146675" cy="6819900"/>
          </a:xfrm>
          <a:prstGeom prst="rect">
            <a:avLst/>
          </a:prstGeom>
          <a:noFill/>
          <a:ln w="9525">
            <a:noFill/>
            <a:miter lim="800000"/>
            <a:headEnd/>
            <a:tailEnd/>
          </a:ln>
        </p:spPr>
      </p:pic>
      <p:sp>
        <p:nvSpPr>
          <p:cNvPr id="3" name="TextBox 2"/>
          <p:cNvSpPr txBox="1"/>
          <p:nvPr/>
        </p:nvSpPr>
        <p:spPr>
          <a:xfrm>
            <a:off x="629920" y="4770120"/>
            <a:ext cx="2479040" cy="523220"/>
          </a:xfrm>
          <a:prstGeom prst="rect">
            <a:avLst/>
          </a:prstGeom>
          <a:noFill/>
        </p:spPr>
        <p:txBody>
          <a:bodyPr wrap="square" rtlCol="0">
            <a:spAutoFit/>
          </a:bodyPr>
          <a:lstStyle/>
          <a:p>
            <a:pPr algn="ctr"/>
            <a:r>
              <a:rPr lang="en-US" b="1" dirty="0">
                <a:solidFill>
                  <a:srgbClr val="FF0000"/>
                </a:solidFill>
                <a:effectLst>
                  <a:outerShdw blurRad="38100" dist="38100" dir="2700000" algn="tl">
                    <a:srgbClr val="000000">
                      <a:alpha val="43137"/>
                    </a:srgbClr>
                  </a:outerShdw>
                </a:effectLst>
                <a:latin typeface="Arial" pitchFamily="34" charset="0"/>
                <a:cs typeface="Arial" pitchFamily="34" charset="0"/>
              </a:rPr>
              <a:t>Batholiths</a:t>
            </a:r>
          </a:p>
        </p:txBody>
      </p:sp>
      <p:cxnSp>
        <p:nvCxnSpPr>
          <p:cNvPr id="4" name="Straight Arrow Connector 3"/>
          <p:cNvCxnSpPr/>
          <p:nvPr/>
        </p:nvCxnSpPr>
        <p:spPr bwMode="auto">
          <a:xfrm flipV="1">
            <a:off x="2794000" y="3677920"/>
            <a:ext cx="1930400" cy="1290320"/>
          </a:xfrm>
          <a:prstGeom prst="straightConnector1">
            <a:avLst/>
          </a:prstGeom>
          <a:solidFill>
            <a:schemeClr val="accent1"/>
          </a:solidFill>
          <a:ln w="50800" cap="flat" cmpd="sng" algn="ctr">
            <a:solidFill>
              <a:srgbClr val="E10A05"/>
            </a:solidFill>
            <a:prstDash val="solid"/>
            <a:round/>
            <a:headEnd type="none" w="med" len="med"/>
            <a:tailEnd type="arrow"/>
          </a:ln>
          <a:effectLst>
            <a:outerShdw blurRad="50800" dist="38100" dir="2700000" algn="tl" rotWithShape="0">
              <a:prstClr val="black">
                <a:alpha val="40000"/>
              </a:prstClr>
            </a:outerShdw>
          </a:effectLst>
        </p:spPr>
      </p:cxnSp>
      <p:cxnSp>
        <p:nvCxnSpPr>
          <p:cNvPr id="9" name="Straight Arrow Connector 8"/>
          <p:cNvCxnSpPr/>
          <p:nvPr/>
        </p:nvCxnSpPr>
        <p:spPr bwMode="auto">
          <a:xfrm>
            <a:off x="2814320" y="4988560"/>
            <a:ext cx="2844800" cy="589280"/>
          </a:xfrm>
          <a:prstGeom prst="straightConnector1">
            <a:avLst/>
          </a:prstGeom>
          <a:solidFill>
            <a:schemeClr val="accent1"/>
          </a:solidFill>
          <a:ln w="50800" cap="flat" cmpd="sng" algn="ctr">
            <a:solidFill>
              <a:srgbClr val="E10A05"/>
            </a:solidFill>
            <a:prstDash val="solid"/>
            <a:round/>
            <a:headEnd type="none" w="med" len="med"/>
            <a:tailEnd type="arrow"/>
          </a:ln>
          <a:effectLst>
            <a:outerShdw blurRad="50800" dist="38100" dir="2700000" algn="tl" rotWithShape="0">
              <a:prstClr val="black">
                <a:alpha val="40000"/>
              </a:prstClr>
            </a:outerShdw>
          </a:effectLst>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calmap"/>
          <p:cNvPicPr>
            <a:picLocks noChangeAspect="1" noChangeArrowheads="1"/>
          </p:cNvPicPr>
          <p:nvPr/>
        </p:nvPicPr>
        <p:blipFill>
          <a:blip r:embed="rId3" cstate="print"/>
          <a:srcRect l="54614" t="62874" r="2307" b="11800"/>
          <a:stretch>
            <a:fillRect/>
          </a:stretch>
        </p:blipFill>
        <p:spPr bwMode="auto">
          <a:xfrm>
            <a:off x="0" y="0"/>
            <a:ext cx="9144000" cy="6892925"/>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3-D Visualization Gulf of Ca"/>
          <p:cNvPicPr>
            <a:picLocks noChangeAspect="1" noChangeArrowheads="1"/>
          </p:cNvPicPr>
          <p:nvPr/>
        </p:nvPicPr>
        <p:blipFill>
          <a:blip r:embed="rId3" cstate="print"/>
          <a:srcRect/>
          <a:stretch>
            <a:fillRect/>
          </a:stretch>
        </p:blipFill>
        <p:spPr bwMode="auto">
          <a:xfrm>
            <a:off x="304800" y="114300"/>
            <a:ext cx="7277100" cy="6743700"/>
          </a:xfrm>
          <a:prstGeom prst="rect">
            <a:avLst/>
          </a:prstGeom>
          <a:noFill/>
          <a:ln w="9525">
            <a:noFill/>
            <a:miter lim="800000"/>
            <a:headEnd/>
            <a:tailEnd/>
          </a:ln>
        </p:spPr>
      </p:pic>
      <p:sp>
        <p:nvSpPr>
          <p:cNvPr id="3" name="TextBox 2"/>
          <p:cNvSpPr txBox="1"/>
          <p:nvPr/>
        </p:nvSpPr>
        <p:spPr>
          <a:xfrm>
            <a:off x="7467600" y="940435"/>
            <a:ext cx="1402080" cy="1015663"/>
          </a:xfrm>
          <a:prstGeom prst="rect">
            <a:avLst/>
          </a:prstGeom>
          <a:noFill/>
        </p:spPr>
        <p:txBody>
          <a:bodyPr wrap="square" rtlCol="0">
            <a:spAutoFit/>
          </a:bodyPr>
          <a:lstStyle/>
          <a:p>
            <a:pPr algn="ctr"/>
            <a:r>
              <a:rPr lang="en-US" sz="2000" b="1" dirty="0">
                <a:solidFill>
                  <a:srgbClr val="FF0000"/>
                </a:solidFill>
                <a:effectLst>
                  <a:outerShdw blurRad="38100" dist="38100" dir="2700000" algn="tl">
                    <a:srgbClr val="000000">
                      <a:alpha val="43137"/>
                    </a:srgbClr>
                  </a:outerShdw>
                </a:effectLst>
                <a:latin typeface="Arial" pitchFamily="34" charset="0"/>
                <a:cs typeface="Arial" pitchFamily="34" charset="0"/>
              </a:rPr>
              <a:t>Colorado River Delta</a:t>
            </a:r>
          </a:p>
        </p:txBody>
      </p:sp>
      <p:cxnSp>
        <p:nvCxnSpPr>
          <p:cNvPr id="16" name="Straight Arrow Connector 15"/>
          <p:cNvCxnSpPr/>
          <p:nvPr/>
        </p:nvCxnSpPr>
        <p:spPr bwMode="auto">
          <a:xfrm rot="10800000" flipV="1">
            <a:off x="3962400" y="1493520"/>
            <a:ext cx="3642360" cy="243840"/>
          </a:xfrm>
          <a:prstGeom prst="straightConnector1">
            <a:avLst/>
          </a:prstGeom>
          <a:solidFill>
            <a:schemeClr val="accent1"/>
          </a:solidFill>
          <a:ln w="38100" cap="flat" cmpd="sng" algn="ctr">
            <a:solidFill>
              <a:srgbClr val="FF0000"/>
            </a:solidFill>
            <a:prstDash val="solid"/>
            <a:round/>
            <a:headEnd type="none" w="med" len="med"/>
            <a:tailEnd type="triangle" w="lg" len="med"/>
          </a:ln>
          <a:effectLst>
            <a:outerShdw blurRad="50800" dist="38100" dir="8100000" algn="tr" rotWithShape="0">
              <a:prstClr val="black">
                <a:alpha val="40000"/>
              </a:prstClr>
            </a:outerShdw>
          </a:effectLst>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MESOZOIC.jpg"/>
          <p:cNvPicPr>
            <a:picLocks noChangeAspect="1"/>
          </p:cNvPicPr>
          <p:nvPr/>
        </p:nvPicPr>
        <p:blipFill>
          <a:blip r:embed="rId3" cstate="print"/>
          <a:srcRect t="8791"/>
          <a:stretch>
            <a:fillRect/>
          </a:stretch>
        </p:blipFill>
        <p:spPr>
          <a:xfrm>
            <a:off x="-1479708" y="3108960"/>
            <a:ext cx="11249975" cy="3794760"/>
          </a:xfrm>
          <a:prstGeom prst="rect">
            <a:avLst/>
          </a:prstGeom>
        </p:spPr>
      </p:pic>
      <p:sp>
        <p:nvSpPr>
          <p:cNvPr id="7" name="TextBox 6"/>
          <p:cNvSpPr txBox="1"/>
          <p:nvPr/>
        </p:nvSpPr>
        <p:spPr>
          <a:xfrm>
            <a:off x="15240" y="2334895"/>
            <a:ext cx="1920240" cy="707886"/>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Accretionary  Wedge</a:t>
            </a:r>
          </a:p>
        </p:txBody>
      </p:sp>
      <p:cxnSp>
        <p:nvCxnSpPr>
          <p:cNvPr id="8" name="Straight Arrow Connector 7"/>
          <p:cNvCxnSpPr/>
          <p:nvPr/>
        </p:nvCxnSpPr>
        <p:spPr bwMode="auto">
          <a:xfrm>
            <a:off x="1143000" y="3032760"/>
            <a:ext cx="822960" cy="777240"/>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sp>
        <p:nvSpPr>
          <p:cNvPr id="14" name="TextBox 13"/>
          <p:cNvSpPr txBox="1"/>
          <p:nvPr/>
        </p:nvSpPr>
        <p:spPr>
          <a:xfrm>
            <a:off x="2087880" y="2334895"/>
            <a:ext cx="2529840" cy="707886"/>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Forearc Basin   </a:t>
            </a:r>
            <a:r>
              <a:rPr lang="en-US" sz="1400" b="1" dirty="0">
                <a:solidFill>
                  <a:schemeClr val="tx1"/>
                </a:solidFill>
                <a:latin typeface="Arial" pitchFamily="34" charset="0"/>
                <a:cs typeface="Arial" pitchFamily="34" charset="0"/>
              </a:rPr>
              <a:t>(Point Loma / Cabrillo Fm</a:t>
            </a:r>
            <a:r>
              <a:rPr lang="en-US" sz="2000" b="1" dirty="0">
                <a:solidFill>
                  <a:schemeClr val="tx1"/>
                </a:solidFill>
                <a:latin typeface="Arial" pitchFamily="34" charset="0"/>
                <a:cs typeface="Arial" pitchFamily="34" charset="0"/>
              </a:rPr>
              <a:t>.</a:t>
            </a:r>
            <a:r>
              <a:rPr lang="en-US" sz="1400" b="1" dirty="0">
                <a:solidFill>
                  <a:schemeClr val="tx1"/>
                </a:solidFill>
                <a:latin typeface="Arial" pitchFamily="34" charset="0"/>
                <a:cs typeface="Arial" pitchFamily="34" charset="0"/>
              </a:rPr>
              <a:t>)</a:t>
            </a:r>
            <a:endParaRPr lang="en-US" sz="2000" b="1" dirty="0">
              <a:solidFill>
                <a:schemeClr val="tx1"/>
              </a:solidFill>
              <a:latin typeface="Arial" pitchFamily="34" charset="0"/>
              <a:cs typeface="Arial" pitchFamily="34" charset="0"/>
            </a:endParaRPr>
          </a:p>
        </p:txBody>
      </p:sp>
      <p:cxnSp>
        <p:nvCxnSpPr>
          <p:cNvPr id="15" name="Straight Arrow Connector 14"/>
          <p:cNvCxnSpPr/>
          <p:nvPr/>
        </p:nvCxnSpPr>
        <p:spPr bwMode="auto">
          <a:xfrm>
            <a:off x="3535680" y="3078480"/>
            <a:ext cx="0" cy="396875"/>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sp>
        <p:nvSpPr>
          <p:cNvPr id="21" name="TextBox 20"/>
          <p:cNvSpPr txBox="1"/>
          <p:nvPr/>
        </p:nvSpPr>
        <p:spPr>
          <a:xfrm>
            <a:off x="1158240" y="5840095"/>
            <a:ext cx="4495800" cy="615553"/>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Metamorphosed wedge sediments </a:t>
            </a:r>
            <a:r>
              <a:rPr lang="en-US" sz="1400" b="1" dirty="0">
                <a:solidFill>
                  <a:schemeClr val="tx1"/>
                </a:solidFill>
                <a:latin typeface="Arial" pitchFamily="34" charset="0"/>
                <a:cs typeface="Arial" pitchFamily="34" charset="0"/>
              </a:rPr>
              <a:t>(Catalina - Orocopia schists)</a:t>
            </a:r>
          </a:p>
        </p:txBody>
      </p:sp>
      <p:cxnSp>
        <p:nvCxnSpPr>
          <p:cNvPr id="22" name="Straight Arrow Connector 21"/>
          <p:cNvCxnSpPr/>
          <p:nvPr/>
        </p:nvCxnSpPr>
        <p:spPr bwMode="auto">
          <a:xfrm flipV="1">
            <a:off x="3627120" y="4663440"/>
            <a:ext cx="609600" cy="1219200"/>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sp>
        <p:nvSpPr>
          <p:cNvPr id="25" name="Oval 24"/>
          <p:cNvSpPr/>
          <p:nvPr/>
        </p:nvSpPr>
        <p:spPr bwMode="auto">
          <a:xfrm>
            <a:off x="4465320" y="3368675"/>
            <a:ext cx="4632960" cy="1203325"/>
          </a:xfrm>
          <a:prstGeom prst="ellipse">
            <a:avLst/>
          </a:prstGeom>
          <a:solidFill>
            <a:schemeClr val="tx1">
              <a:alpha val="2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bg1"/>
              </a:solidFill>
              <a:effectLst/>
              <a:latin typeface="Times New Roman" pitchFamily="18" charset="0"/>
            </a:endParaRPr>
          </a:p>
        </p:txBody>
      </p:sp>
      <p:sp>
        <p:nvSpPr>
          <p:cNvPr id="26" name="TextBox 25"/>
          <p:cNvSpPr txBox="1"/>
          <p:nvPr/>
        </p:nvSpPr>
        <p:spPr>
          <a:xfrm>
            <a:off x="4930140" y="2334895"/>
            <a:ext cx="3733800" cy="400110"/>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Regional Metamorphism</a:t>
            </a:r>
          </a:p>
        </p:txBody>
      </p:sp>
      <p:cxnSp>
        <p:nvCxnSpPr>
          <p:cNvPr id="27" name="Straight Arrow Connector 26"/>
          <p:cNvCxnSpPr/>
          <p:nvPr/>
        </p:nvCxnSpPr>
        <p:spPr bwMode="auto">
          <a:xfrm flipH="1">
            <a:off x="7360920" y="3017520"/>
            <a:ext cx="243840" cy="640080"/>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sp>
        <p:nvSpPr>
          <p:cNvPr id="33" name="TextBox 32"/>
          <p:cNvSpPr txBox="1"/>
          <p:nvPr/>
        </p:nvSpPr>
        <p:spPr>
          <a:xfrm>
            <a:off x="152400" y="4834255"/>
            <a:ext cx="2880360" cy="707886"/>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Forearc thrusting and subduction erosion</a:t>
            </a:r>
          </a:p>
        </p:txBody>
      </p:sp>
      <p:cxnSp>
        <p:nvCxnSpPr>
          <p:cNvPr id="34" name="Straight Arrow Connector 33"/>
          <p:cNvCxnSpPr/>
          <p:nvPr/>
        </p:nvCxnSpPr>
        <p:spPr bwMode="auto">
          <a:xfrm flipV="1">
            <a:off x="1828800" y="4191000"/>
            <a:ext cx="1310640" cy="655320"/>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sp>
        <p:nvSpPr>
          <p:cNvPr id="40" name="TextBox 39"/>
          <p:cNvSpPr txBox="1"/>
          <p:nvPr/>
        </p:nvSpPr>
        <p:spPr>
          <a:xfrm>
            <a:off x="4632960" y="2716531"/>
            <a:ext cx="4328160" cy="316229"/>
          </a:xfrm>
          <a:prstGeom prst="rect">
            <a:avLst/>
          </a:prstGeom>
          <a:noFill/>
        </p:spPr>
        <p:txBody>
          <a:bodyPr wrap="square" rtlCol="0">
            <a:spAutoFit/>
          </a:bodyPr>
          <a:lstStyle/>
          <a:p>
            <a:pPr algn="ctr"/>
            <a:r>
              <a:rPr lang="en-US" sz="1400" b="1" dirty="0">
                <a:solidFill>
                  <a:schemeClr val="tx1"/>
                </a:solidFill>
                <a:latin typeface="Arial" pitchFamily="34" charset="0"/>
                <a:cs typeface="Arial" pitchFamily="34" charset="0"/>
              </a:rPr>
              <a:t>(Santiago Peak Volcanics, Julian Schist, Marble)</a:t>
            </a:r>
            <a:endParaRPr lang="en-US" sz="2000" b="1" dirty="0">
              <a:solidFill>
                <a:schemeClr val="tx1"/>
              </a:solidFill>
              <a:latin typeface="Arial" pitchFamily="34" charset="0"/>
              <a:cs typeface="Arial" pitchFamily="34" charset="0"/>
            </a:endParaRPr>
          </a:p>
        </p:txBody>
      </p:sp>
      <p:cxnSp>
        <p:nvCxnSpPr>
          <p:cNvPr id="41" name="Straight Arrow Connector 40"/>
          <p:cNvCxnSpPr/>
          <p:nvPr/>
        </p:nvCxnSpPr>
        <p:spPr bwMode="auto">
          <a:xfrm flipH="1">
            <a:off x="5425440" y="2987040"/>
            <a:ext cx="396240" cy="640080"/>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cxnSp>
        <p:nvCxnSpPr>
          <p:cNvPr id="42" name="Straight Arrow Connector 41"/>
          <p:cNvCxnSpPr/>
          <p:nvPr/>
        </p:nvCxnSpPr>
        <p:spPr bwMode="auto">
          <a:xfrm flipH="1">
            <a:off x="8244840" y="3048000"/>
            <a:ext cx="213360" cy="518160"/>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cxnSp>
        <p:nvCxnSpPr>
          <p:cNvPr id="53" name="Straight Arrow Connector 52"/>
          <p:cNvCxnSpPr/>
          <p:nvPr/>
        </p:nvCxnSpPr>
        <p:spPr bwMode="auto">
          <a:xfrm flipH="1" flipV="1">
            <a:off x="6781800" y="3977640"/>
            <a:ext cx="914400" cy="1432560"/>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sp>
        <p:nvSpPr>
          <p:cNvPr id="56" name="TextBox 55"/>
          <p:cNvSpPr txBox="1"/>
          <p:nvPr/>
        </p:nvSpPr>
        <p:spPr>
          <a:xfrm>
            <a:off x="6705600" y="5306695"/>
            <a:ext cx="2499360" cy="707886"/>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Peninsular Ranges Batholith</a:t>
            </a:r>
          </a:p>
        </p:txBody>
      </p:sp>
      <p:graphicFrame>
        <p:nvGraphicFramePr>
          <p:cNvPr id="20" name="Group 2">
            <a:extLst>
              <a:ext uri="{FF2B5EF4-FFF2-40B4-BE49-F238E27FC236}">
                <a16:creationId xmlns:a16="http://schemas.microsoft.com/office/drawing/2014/main" xmlns="" id="{61B7A2A0-8F15-46DD-ADAD-2946E6D97F7C}"/>
              </a:ext>
            </a:extLst>
          </p:cNvPr>
          <p:cNvGraphicFramePr>
            <a:graphicFrameLocks noGrp="1"/>
          </p:cNvGraphicFramePr>
          <p:nvPr>
            <p:extLst>
              <p:ext uri="{D42A27DB-BD31-4B8C-83A1-F6EECF244321}">
                <p14:modId xmlns:p14="http://schemas.microsoft.com/office/powerpoint/2010/main" val="3179466176"/>
              </p:ext>
            </p:extLst>
          </p:nvPr>
        </p:nvGraphicFramePr>
        <p:xfrm>
          <a:off x="1059110" y="524163"/>
          <a:ext cx="7205032" cy="1263392"/>
        </p:xfrm>
        <a:graphic>
          <a:graphicData uri="http://schemas.openxmlformats.org/drawingml/2006/table">
            <a:tbl>
              <a:tblPr/>
              <a:tblGrid>
                <a:gridCol w="848299">
                  <a:extLst>
                    <a:ext uri="{9D8B030D-6E8A-4147-A177-3AD203B41FA5}">
                      <a16:colId xmlns:a16="http://schemas.microsoft.com/office/drawing/2014/main" xmlns="" val="20000"/>
                    </a:ext>
                  </a:extLst>
                </a:gridCol>
                <a:gridCol w="3885383">
                  <a:extLst>
                    <a:ext uri="{9D8B030D-6E8A-4147-A177-3AD203B41FA5}">
                      <a16:colId xmlns:a16="http://schemas.microsoft.com/office/drawing/2014/main" xmlns="" val="20001"/>
                    </a:ext>
                  </a:extLst>
                </a:gridCol>
                <a:gridCol w="2471350">
                  <a:extLst>
                    <a:ext uri="{9D8B030D-6E8A-4147-A177-3AD203B41FA5}">
                      <a16:colId xmlns:a16="http://schemas.microsoft.com/office/drawing/2014/main" xmlns="" val="20002"/>
                    </a:ext>
                  </a:extLst>
                </a:gridCol>
              </a:tblGrid>
              <a:tr h="126339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Magmatic Madness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0000"/>
                          </a:solidFill>
                          <a:effectLst/>
                          <a:latin typeface="Arial" charset="0"/>
                          <a:ea typeface="Times New Roman" pitchFamily="18" charset="0"/>
                          <a:cs typeface="Arial" charset="0"/>
                        </a:rPr>
                        <a:t>Metamorphism</a:t>
                      </a:r>
                      <a:endParaRPr kumimoji="0" lang="en-US" sz="2400" b="1" i="0" u="none" strike="noStrike" cap="none" normalizeH="0" baseline="0" dirty="0">
                        <a:ln>
                          <a:noFill/>
                        </a:ln>
                        <a:solidFill>
                          <a:srgbClr val="FF0000"/>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MESOZOIC</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bl>
          </a:graphicData>
        </a:graphic>
      </p:graphicFrame>
      <p:sp>
        <p:nvSpPr>
          <p:cNvPr id="23" name="WordArt 33">
            <a:extLst>
              <a:ext uri="{FF2B5EF4-FFF2-40B4-BE49-F238E27FC236}">
                <a16:creationId xmlns:a16="http://schemas.microsoft.com/office/drawing/2014/main" xmlns="" id="{6167CC80-DF88-4C03-852F-6956BD70E176}"/>
              </a:ext>
            </a:extLst>
          </p:cNvPr>
          <p:cNvSpPr>
            <a:spLocks noChangeArrowheads="1" noChangeShapeType="1" noTextEdit="1"/>
          </p:cNvSpPr>
          <p:nvPr/>
        </p:nvSpPr>
        <p:spPr bwMode="auto">
          <a:xfrm rot="-5400000">
            <a:off x="1159111" y="823857"/>
            <a:ext cx="636743" cy="647700"/>
          </a:xfrm>
          <a:prstGeom prst="rect">
            <a:avLst/>
          </a:prstGeom>
        </p:spPr>
        <p:txBody>
          <a:bodyPr wrap="none" fromWordArt="1">
            <a:prstTxWarp prst="textFadeUp">
              <a:avLst>
                <a:gd name="adj" fmla="val 9991"/>
              </a:avLst>
            </a:prstTxWarp>
          </a:bodyPr>
          <a:lstStyle/>
          <a:p>
            <a:pPr algn="ctr"/>
            <a:r>
              <a:rPr lang="en-US" sz="3600" kern="10" dirty="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5580181" y="3274764"/>
            <a:ext cx="3297318" cy="523220"/>
          </a:xfrm>
          <a:prstGeom prst="rect">
            <a:avLst/>
          </a:prstGeom>
          <a:noFill/>
          <a:ln w="9525">
            <a:noFill/>
            <a:miter lim="800000"/>
            <a:headEnd/>
            <a:tailEnd/>
          </a:ln>
        </p:spPr>
        <p:txBody>
          <a:bodyPr wrap="square">
            <a:spAutoFit/>
          </a:bodyPr>
          <a:lstStyle/>
          <a:p>
            <a:pPr algn="ctr"/>
            <a:r>
              <a:rPr lang="en-US" dirty="0"/>
              <a:t>Subduction Flattens</a:t>
            </a:r>
          </a:p>
        </p:txBody>
      </p:sp>
      <p:sp>
        <p:nvSpPr>
          <p:cNvPr id="8" name="Text Box 5"/>
          <p:cNvSpPr txBox="1">
            <a:spLocks noChangeArrowheads="1"/>
          </p:cNvSpPr>
          <p:nvPr/>
        </p:nvSpPr>
        <p:spPr bwMode="auto">
          <a:xfrm>
            <a:off x="470853" y="4941570"/>
            <a:ext cx="3733800" cy="304800"/>
          </a:xfrm>
          <a:prstGeom prst="rect">
            <a:avLst/>
          </a:prstGeom>
          <a:noFill/>
          <a:ln w="9525">
            <a:noFill/>
            <a:miter lim="800000"/>
            <a:headEnd/>
            <a:tailEnd/>
          </a:ln>
        </p:spPr>
        <p:txBody>
          <a:bodyPr>
            <a:spAutoFit/>
          </a:bodyPr>
          <a:lstStyle/>
          <a:p>
            <a:r>
              <a:rPr lang="en-US" sz="1400" dirty="0">
                <a:solidFill>
                  <a:srgbClr val="000000"/>
                </a:solidFill>
              </a:rPr>
              <a:t>Pleistocene to Recent (0–1.6 Ma)</a:t>
            </a:r>
          </a:p>
        </p:txBody>
      </p:sp>
      <p:sp>
        <p:nvSpPr>
          <p:cNvPr id="9" name="Text Box 6"/>
          <p:cNvSpPr txBox="1">
            <a:spLocks noChangeArrowheads="1"/>
          </p:cNvSpPr>
          <p:nvPr/>
        </p:nvSpPr>
        <p:spPr bwMode="auto">
          <a:xfrm>
            <a:off x="3668078" y="4921885"/>
            <a:ext cx="2552700" cy="304800"/>
          </a:xfrm>
          <a:prstGeom prst="rect">
            <a:avLst/>
          </a:prstGeom>
          <a:noFill/>
          <a:ln w="9525">
            <a:noFill/>
            <a:miter lim="800000"/>
            <a:headEnd/>
            <a:tailEnd/>
          </a:ln>
        </p:spPr>
        <p:txBody>
          <a:bodyPr>
            <a:spAutoFit/>
          </a:bodyPr>
          <a:lstStyle/>
          <a:p>
            <a:r>
              <a:rPr lang="en-US" sz="1400" dirty="0">
                <a:solidFill>
                  <a:srgbClr val="000000"/>
                </a:solidFill>
              </a:rPr>
              <a:t>Paleocene (58–66 Ma)</a:t>
            </a:r>
          </a:p>
        </p:txBody>
      </p:sp>
      <p:sp>
        <p:nvSpPr>
          <p:cNvPr id="10" name="Text Box 8"/>
          <p:cNvSpPr txBox="1">
            <a:spLocks noChangeArrowheads="1"/>
          </p:cNvSpPr>
          <p:nvPr/>
        </p:nvSpPr>
        <p:spPr bwMode="auto">
          <a:xfrm>
            <a:off x="470853" y="5177155"/>
            <a:ext cx="2298700" cy="304800"/>
          </a:xfrm>
          <a:prstGeom prst="rect">
            <a:avLst/>
          </a:prstGeom>
          <a:noFill/>
          <a:ln w="9525">
            <a:noFill/>
            <a:miter lim="800000"/>
            <a:headEnd/>
            <a:tailEnd/>
          </a:ln>
        </p:spPr>
        <p:txBody>
          <a:bodyPr>
            <a:spAutoFit/>
          </a:bodyPr>
          <a:lstStyle/>
          <a:p>
            <a:r>
              <a:rPr lang="en-US" sz="1400" dirty="0">
                <a:solidFill>
                  <a:srgbClr val="000000"/>
                </a:solidFill>
              </a:rPr>
              <a:t>Pliocene (1.6–5 Ma)</a:t>
            </a:r>
          </a:p>
        </p:txBody>
      </p:sp>
      <p:sp>
        <p:nvSpPr>
          <p:cNvPr id="11" name="Text Box 9"/>
          <p:cNvSpPr txBox="1">
            <a:spLocks noChangeArrowheads="1"/>
          </p:cNvSpPr>
          <p:nvPr/>
        </p:nvSpPr>
        <p:spPr bwMode="auto">
          <a:xfrm>
            <a:off x="3647440" y="5181600"/>
            <a:ext cx="3200400" cy="304800"/>
          </a:xfrm>
          <a:prstGeom prst="rect">
            <a:avLst/>
          </a:prstGeom>
          <a:noFill/>
          <a:ln w="9525">
            <a:noFill/>
            <a:miter lim="800000"/>
            <a:headEnd/>
            <a:tailEnd/>
          </a:ln>
        </p:spPr>
        <p:txBody>
          <a:bodyPr>
            <a:spAutoFit/>
          </a:bodyPr>
          <a:lstStyle/>
          <a:p>
            <a:r>
              <a:rPr lang="en-US" sz="1400" dirty="0">
                <a:solidFill>
                  <a:srgbClr val="000000"/>
                </a:solidFill>
              </a:rPr>
              <a:t>Late Cretaceous (66–88 Ma)</a:t>
            </a:r>
          </a:p>
        </p:txBody>
      </p:sp>
      <p:sp>
        <p:nvSpPr>
          <p:cNvPr id="12" name="Text Box 10"/>
          <p:cNvSpPr txBox="1">
            <a:spLocks noChangeArrowheads="1"/>
          </p:cNvSpPr>
          <p:nvPr/>
        </p:nvSpPr>
        <p:spPr bwMode="auto">
          <a:xfrm>
            <a:off x="470853" y="5462905"/>
            <a:ext cx="2209800" cy="304800"/>
          </a:xfrm>
          <a:prstGeom prst="rect">
            <a:avLst/>
          </a:prstGeom>
          <a:noFill/>
          <a:ln w="9525">
            <a:noFill/>
            <a:miter lim="800000"/>
            <a:headEnd/>
            <a:tailEnd/>
          </a:ln>
        </p:spPr>
        <p:txBody>
          <a:bodyPr>
            <a:spAutoFit/>
          </a:bodyPr>
          <a:lstStyle/>
          <a:p>
            <a:r>
              <a:rPr lang="en-US" sz="1400" dirty="0">
                <a:solidFill>
                  <a:srgbClr val="000000"/>
                </a:solidFill>
              </a:rPr>
              <a:t>Miocene (5–24 Ma)</a:t>
            </a:r>
          </a:p>
        </p:txBody>
      </p:sp>
      <p:sp>
        <p:nvSpPr>
          <p:cNvPr id="13" name="Text Box 11"/>
          <p:cNvSpPr txBox="1">
            <a:spLocks noChangeArrowheads="1"/>
          </p:cNvSpPr>
          <p:nvPr/>
        </p:nvSpPr>
        <p:spPr bwMode="auto">
          <a:xfrm>
            <a:off x="3647440" y="5457190"/>
            <a:ext cx="3581400" cy="304800"/>
          </a:xfrm>
          <a:prstGeom prst="rect">
            <a:avLst/>
          </a:prstGeom>
          <a:noFill/>
          <a:ln w="9525">
            <a:noFill/>
            <a:miter lim="800000"/>
            <a:headEnd/>
            <a:tailEnd/>
          </a:ln>
        </p:spPr>
        <p:txBody>
          <a:bodyPr>
            <a:spAutoFit/>
          </a:bodyPr>
          <a:lstStyle/>
          <a:p>
            <a:r>
              <a:rPr lang="en-US" sz="1400" dirty="0">
                <a:solidFill>
                  <a:srgbClr val="000000"/>
                </a:solidFill>
              </a:rPr>
              <a:t>Middle Cretaceous (88–118 Ma)</a:t>
            </a:r>
          </a:p>
        </p:txBody>
      </p:sp>
      <p:sp>
        <p:nvSpPr>
          <p:cNvPr id="14" name="Text Box 12"/>
          <p:cNvSpPr txBox="1">
            <a:spLocks noChangeArrowheads="1"/>
          </p:cNvSpPr>
          <p:nvPr/>
        </p:nvSpPr>
        <p:spPr bwMode="auto">
          <a:xfrm>
            <a:off x="470853" y="5732780"/>
            <a:ext cx="2527300" cy="304800"/>
          </a:xfrm>
          <a:prstGeom prst="rect">
            <a:avLst/>
          </a:prstGeom>
          <a:noFill/>
          <a:ln w="9525">
            <a:noFill/>
            <a:miter lim="800000"/>
            <a:headEnd/>
            <a:tailEnd/>
          </a:ln>
        </p:spPr>
        <p:txBody>
          <a:bodyPr>
            <a:spAutoFit/>
          </a:bodyPr>
          <a:lstStyle/>
          <a:p>
            <a:r>
              <a:rPr lang="en-US" sz="1400" dirty="0">
                <a:solidFill>
                  <a:srgbClr val="000000"/>
                </a:solidFill>
              </a:rPr>
              <a:t>Oligocene (24–37 Ma)</a:t>
            </a:r>
          </a:p>
        </p:txBody>
      </p:sp>
      <p:sp>
        <p:nvSpPr>
          <p:cNvPr id="15" name="Text Box 13"/>
          <p:cNvSpPr txBox="1">
            <a:spLocks noChangeArrowheads="1"/>
          </p:cNvSpPr>
          <p:nvPr/>
        </p:nvSpPr>
        <p:spPr bwMode="auto">
          <a:xfrm>
            <a:off x="3647440" y="5737225"/>
            <a:ext cx="3543300" cy="304800"/>
          </a:xfrm>
          <a:prstGeom prst="rect">
            <a:avLst/>
          </a:prstGeom>
          <a:noFill/>
          <a:ln w="9525">
            <a:noFill/>
            <a:miter lim="800000"/>
            <a:headEnd/>
            <a:tailEnd/>
          </a:ln>
        </p:spPr>
        <p:txBody>
          <a:bodyPr>
            <a:spAutoFit/>
          </a:bodyPr>
          <a:lstStyle/>
          <a:p>
            <a:r>
              <a:rPr lang="en-US" sz="1400" dirty="0">
                <a:solidFill>
                  <a:srgbClr val="000000"/>
                </a:solidFill>
              </a:rPr>
              <a:t>Early Cretaceous (118–144 Ma)</a:t>
            </a:r>
          </a:p>
        </p:txBody>
      </p:sp>
      <p:sp>
        <p:nvSpPr>
          <p:cNvPr id="16" name="Text Box 14"/>
          <p:cNvSpPr txBox="1">
            <a:spLocks noChangeArrowheads="1"/>
          </p:cNvSpPr>
          <p:nvPr/>
        </p:nvSpPr>
        <p:spPr bwMode="auto">
          <a:xfrm>
            <a:off x="470853" y="6018530"/>
            <a:ext cx="2235200" cy="304800"/>
          </a:xfrm>
          <a:prstGeom prst="rect">
            <a:avLst/>
          </a:prstGeom>
          <a:noFill/>
          <a:ln w="9525">
            <a:noFill/>
            <a:miter lim="800000"/>
            <a:headEnd/>
            <a:tailEnd/>
          </a:ln>
        </p:spPr>
        <p:txBody>
          <a:bodyPr>
            <a:spAutoFit/>
          </a:bodyPr>
          <a:lstStyle/>
          <a:p>
            <a:r>
              <a:rPr lang="en-US" sz="1400">
                <a:solidFill>
                  <a:srgbClr val="000000"/>
                </a:solidFill>
              </a:rPr>
              <a:t>Eocene (37–58 Ma)</a:t>
            </a:r>
          </a:p>
        </p:txBody>
      </p:sp>
      <p:sp>
        <p:nvSpPr>
          <p:cNvPr id="17" name="Text Box 15"/>
          <p:cNvSpPr txBox="1">
            <a:spLocks noChangeArrowheads="1"/>
          </p:cNvSpPr>
          <p:nvPr/>
        </p:nvSpPr>
        <p:spPr bwMode="auto">
          <a:xfrm>
            <a:off x="3647440" y="6002655"/>
            <a:ext cx="3136900" cy="304800"/>
          </a:xfrm>
          <a:prstGeom prst="rect">
            <a:avLst/>
          </a:prstGeom>
          <a:noFill/>
          <a:ln w="9525">
            <a:noFill/>
            <a:miter lim="800000"/>
            <a:headEnd/>
            <a:tailEnd/>
          </a:ln>
        </p:spPr>
        <p:txBody>
          <a:bodyPr>
            <a:spAutoFit/>
          </a:bodyPr>
          <a:lstStyle/>
          <a:p>
            <a:r>
              <a:rPr lang="en-US" sz="1400">
                <a:solidFill>
                  <a:srgbClr val="000000"/>
                </a:solidFill>
              </a:rPr>
              <a:t>Late Jurassic (144–161 Ma)</a:t>
            </a:r>
          </a:p>
        </p:txBody>
      </p:sp>
      <p:pic>
        <p:nvPicPr>
          <p:cNvPr id="1026" name="Picture 2" descr="https://cdn.arstechnica.net/wp-content/uploads/2015/04/saleeby_slab_gsabulletin.png">
            <a:extLst>
              <a:ext uri="{FF2B5EF4-FFF2-40B4-BE49-F238E27FC236}">
                <a16:creationId xmlns:a16="http://schemas.microsoft.com/office/drawing/2014/main" xmlns="" id="{F4ED7068-9372-444B-AFE4-8DFAF397C8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4512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Group 2"/>
          <p:cNvGraphicFramePr>
            <a:graphicFrameLocks noGrp="1"/>
          </p:cNvGraphicFramePr>
          <p:nvPr>
            <p:extLst>
              <p:ext uri="{D42A27DB-BD31-4B8C-83A1-F6EECF244321}">
                <p14:modId xmlns:p14="http://schemas.microsoft.com/office/powerpoint/2010/main" val="3557063133"/>
              </p:ext>
            </p:extLst>
          </p:nvPr>
        </p:nvGraphicFramePr>
        <p:xfrm>
          <a:off x="1752600" y="223838"/>
          <a:ext cx="5581650" cy="6520181"/>
        </p:xfrm>
        <a:graphic>
          <a:graphicData uri="http://schemas.openxmlformats.org/drawingml/2006/table">
            <a:tbl>
              <a:tblPr/>
              <a:tblGrid>
                <a:gridCol w="912813">
                  <a:extLst>
                    <a:ext uri="{9D8B030D-6E8A-4147-A177-3AD203B41FA5}">
                      <a16:colId xmlns:a16="http://schemas.microsoft.com/office/drawing/2014/main" xmlns="" val="20000"/>
                    </a:ext>
                  </a:extLst>
                </a:gridCol>
                <a:gridCol w="2851467">
                  <a:extLst>
                    <a:ext uri="{9D8B030D-6E8A-4147-A177-3AD203B41FA5}">
                      <a16:colId xmlns:a16="http://schemas.microsoft.com/office/drawing/2014/main" xmlns="" val="20001"/>
                    </a:ext>
                  </a:extLst>
                </a:gridCol>
                <a:gridCol w="1817370">
                  <a:extLst>
                    <a:ext uri="{9D8B030D-6E8A-4147-A177-3AD203B41FA5}">
                      <a16:colId xmlns:a16="http://schemas.microsoft.com/office/drawing/2014/main" xmlns="" val="20002"/>
                    </a:ext>
                  </a:extLst>
                </a:gridCol>
              </a:tblGrid>
              <a:tr h="630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EVENTS</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ERA</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08080"/>
                          </a:solidFill>
                          <a:effectLst/>
                          <a:latin typeface="Arial" charset="0"/>
                          <a:ea typeface="Times New Roman" pitchFamily="18" charset="0"/>
                          <a:cs typeface="Arial" charset="0"/>
                        </a:rPr>
                        <a:t>Termination of subduction, Thermal expansion, Tilting, Translation, Transtension, Transpression, Terracing</a:t>
                      </a:r>
                      <a:endParaRPr kumimoji="0" lang="en-US" sz="1600" b="1" i="0" u="none" strike="noStrike" cap="none" normalizeH="0" baseline="0" dirty="0">
                        <a:ln>
                          <a:noFill/>
                        </a:ln>
                        <a:solidFill>
                          <a:srgbClr val="808080"/>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LATE CENOZOIC</a:t>
                      </a:r>
                      <a:endParaRPr kumimoji="0" lang="en-US" sz="24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Under-plating</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Uplift</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Un-roofing</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Undulating</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EARLY CENOZOIC</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446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Magmatic Madness</a:t>
                      </a:r>
                      <a:endParaRPr kumimoji="0" lang="en-US" sz="16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rgbClr val="808080"/>
                          </a:solidFill>
                          <a:effectLst/>
                          <a:latin typeface="Arial" charset="0"/>
                          <a:ea typeface="Times New Roman" pitchFamily="18" charset="0"/>
                          <a:cs typeface="Arial" charset="0"/>
                        </a:rPr>
                        <a:t>Metamorphism</a:t>
                      </a:r>
                      <a:endParaRPr kumimoji="0" lang="en-US" sz="1600" b="0" i="0" u="none" strike="noStrike" cap="none" normalizeH="0" baseline="0" dirty="0">
                        <a:ln>
                          <a:noFill/>
                        </a:ln>
                        <a:solidFill>
                          <a:srgbClr val="808080"/>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MESOZOIC</a:t>
                      </a:r>
                      <a:endParaRPr kumimoji="0" lang="en-US" sz="16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Stable Shelf Sedimentation</a:t>
                      </a:r>
                      <a:endParaRPr kumimoji="0" lang="en-US" sz="16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PALEOZOIC</a:t>
                      </a:r>
                      <a:endParaRPr kumimoji="0" lang="en-US" sz="16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sp>
        <p:nvSpPr>
          <p:cNvPr id="4" name="WordArt 32"/>
          <p:cNvSpPr>
            <a:spLocks noChangeArrowheads="1" noChangeShapeType="1" noTextEdit="1"/>
          </p:cNvSpPr>
          <p:nvPr/>
        </p:nvSpPr>
        <p:spPr bwMode="auto">
          <a:xfrm rot="-5400000">
            <a:off x="1909762" y="1214438"/>
            <a:ext cx="638175" cy="6477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T</a:t>
            </a:r>
          </a:p>
        </p:txBody>
      </p:sp>
      <p:sp>
        <p:nvSpPr>
          <p:cNvPr id="5" name="WordArt 33"/>
          <p:cNvSpPr>
            <a:spLocks noChangeArrowheads="1" noChangeShapeType="1" noTextEdit="1"/>
          </p:cNvSpPr>
          <p:nvPr/>
        </p:nvSpPr>
        <p:spPr bwMode="auto">
          <a:xfrm rot="-5400000">
            <a:off x="1971675" y="2676525"/>
            <a:ext cx="514350" cy="647700"/>
          </a:xfrm>
          <a:prstGeom prst="rect">
            <a:avLst/>
          </a:prstGeom>
        </p:spPr>
        <p:txBody>
          <a:bodyPr wrap="none" fromWordArt="1">
            <a:prstTxWarp prst="textFadeUp">
              <a:avLst>
                <a:gd name="adj" fmla="val 9991"/>
              </a:avLst>
            </a:prstTxWarp>
          </a:bodyPr>
          <a:lstStyle/>
          <a:p>
            <a:pPr algn="ctr"/>
            <a:r>
              <a:rPr lang="en-US" sz="3600" kern="10" dirty="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U</a:t>
            </a:r>
          </a:p>
        </p:txBody>
      </p:sp>
      <p:sp>
        <p:nvSpPr>
          <p:cNvPr id="6" name="WordArt 34"/>
          <p:cNvSpPr>
            <a:spLocks noChangeArrowheads="1" noChangeShapeType="1" noTextEdit="1"/>
          </p:cNvSpPr>
          <p:nvPr/>
        </p:nvSpPr>
        <p:spPr bwMode="auto">
          <a:xfrm rot="-5400000">
            <a:off x="1909762" y="4186238"/>
            <a:ext cx="638175" cy="647700"/>
          </a:xfrm>
          <a:prstGeom prst="rect">
            <a:avLst/>
          </a:prstGeom>
        </p:spPr>
        <p:txBody>
          <a:bodyPr wrap="none" fromWordArt="1">
            <a:prstTxWarp prst="textFadeUp">
              <a:avLst>
                <a:gd name="adj" fmla="val 9991"/>
              </a:avLst>
            </a:prstTxWarp>
          </a:bodyPr>
          <a:lstStyle/>
          <a:p>
            <a:pPr algn="ctr"/>
            <a:r>
              <a:rPr lang="en-US" sz="3600" kern="10" dirty="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M</a:t>
            </a:r>
          </a:p>
        </p:txBody>
      </p:sp>
      <p:sp>
        <p:nvSpPr>
          <p:cNvPr id="7" name="WordArt 35"/>
          <p:cNvSpPr>
            <a:spLocks noChangeArrowheads="1" noChangeShapeType="1" noTextEdit="1"/>
          </p:cNvSpPr>
          <p:nvPr/>
        </p:nvSpPr>
        <p:spPr bwMode="auto">
          <a:xfrm rot="-5400000">
            <a:off x="1909762" y="5557838"/>
            <a:ext cx="638175" cy="647700"/>
          </a:xfrm>
          <a:prstGeom prst="rect">
            <a:avLst/>
          </a:prstGeom>
        </p:spPr>
        <p:txBody>
          <a:bodyPr wrap="none" fromWordArt="1">
            <a:prstTxWarp prst="textFadeUp">
              <a:avLst>
                <a:gd name="adj" fmla="val 9991"/>
              </a:avLst>
            </a:prstTxWarp>
          </a:bodyPr>
          <a:lstStyle/>
          <a:p>
            <a:pPr algn="ctr"/>
            <a:r>
              <a:rPr lang="en-US" sz="3600" kern="10" dirty="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EARLY CENOZOIC.jpg"/>
          <p:cNvPicPr>
            <a:picLocks noChangeAspect="1"/>
          </p:cNvPicPr>
          <p:nvPr/>
        </p:nvPicPr>
        <p:blipFill>
          <a:blip r:embed="rId3" cstate="print"/>
          <a:srcRect t="10785"/>
          <a:stretch>
            <a:fillRect/>
          </a:stretch>
        </p:blipFill>
        <p:spPr>
          <a:xfrm>
            <a:off x="-1753764" y="3735229"/>
            <a:ext cx="11220343" cy="3198971"/>
          </a:xfrm>
          <a:prstGeom prst="rect">
            <a:avLst/>
          </a:prstGeom>
        </p:spPr>
      </p:pic>
      <p:graphicFrame>
        <p:nvGraphicFramePr>
          <p:cNvPr id="11" name="Group 2"/>
          <p:cNvGraphicFramePr>
            <a:graphicFrameLocks noGrp="1"/>
          </p:cNvGraphicFramePr>
          <p:nvPr>
            <p:extLst>
              <p:ext uri="{D42A27DB-BD31-4B8C-83A1-F6EECF244321}">
                <p14:modId xmlns:p14="http://schemas.microsoft.com/office/powerpoint/2010/main" val="1013121166"/>
              </p:ext>
            </p:extLst>
          </p:nvPr>
        </p:nvGraphicFramePr>
        <p:xfrm>
          <a:off x="1057619" y="506095"/>
          <a:ext cx="7205032" cy="1554480"/>
        </p:xfrm>
        <a:graphic>
          <a:graphicData uri="http://schemas.openxmlformats.org/drawingml/2006/table">
            <a:tbl>
              <a:tblPr/>
              <a:tblGrid>
                <a:gridCol w="848299">
                  <a:extLst>
                    <a:ext uri="{9D8B030D-6E8A-4147-A177-3AD203B41FA5}">
                      <a16:colId xmlns:a16="http://schemas.microsoft.com/office/drawing/2014/main" xmlns="" val="20000"/>
                    </a:ext>
                  </a:extLst>
                </a:gridCol>
                <a:gridCol w="3885383">
                  <a:extLst>
                    <a:ext uri="{9D8B030D-6E8A-4147-A177-3AD203B41FA5}">
                      <a16:colId xmlns:a16="http://schemas.microsoft.com/office/drawing/2014/main" xmlns="" val="20001"/>
                    </a:ext>
                  </a:extLst>
                </a:gridCol>
                <a:gridCol w="2471350">
                  <a:extLst>
                    <a:ext uri="{9D8B030D-6E8A-4147-A177-3AD203B41FA5}">
                      <a16:colId xmlns:a16="http://schemas.microsoft.com/office/drawing/2014/main" xmlns="" val="20002"/>
                    </a:ext>
                  </a:extLst>
                </a:gridCol>
              </a:tblGrid>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sng" strike="noStrike" cap="none" normalizeH="0" baseline="0" dirty="0">
                          <a:ln>
                            <a:noFill/>
                          </a:ln>
                          <a:solidFill>
                            <a:schemeClr val="tx1"/>
                          </a:solidFill>
                          <a:effectLst/>
                          <a:latin typeface="Arial" charset="0"/>
                          <a:ea typeface="Times New Roman" pitchFamily="18" charset="0"/>
                          <a:cs typeface="Arial" charset="0"/>
                        </a:rPr>
                        <a:t>U</a:t>
                      </a: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nder-plating; </a:t>
                      </a:r>
                      <a:r>
                        <a:rPr kumimoji="0" lang="en-US" sz="2400" b="1" i="0" u="sng" strike="noStrike" cap="none" normalizeH="0" baseline="0" dirty="0">
                          <a:ln>
                            <a:noFill/>
                          </a:ln>
                          <a:solidFill>
                            <a:schemeClr val="tx1"/>
                          </a:solidFill>
                          <a:effectLst/>
                          <a:latin typeface="Arial" charset="0"/>
                          <a:ea typeface="Times New Roman" pitchFamily="18" charset="0"/>
                          <a:cs typeface="Arial" charset="0"/>
                        </a:rPr>
                        <a:t>U</a:t>
                      </a: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nusually thick Farallon Plate;</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sng" strike="noStrike" cap="none" normalizeH="0" baseline="0" dirty="0">
                          <a:ln>
                            <a:noFill/>
                          </a:ln>
                          <a:solidFill>
                            <a:schemeClr val="tx1"/>
                          </a:solidFill>
                          <a:effectLst/>
                          <a:latin typeface="Arial" charset="0"/>
                          <a:ea typeface="Times New Roman" pitchFamily="18" charset="0"/>
                          <a:cs typeface="Arial" charset="0"/>
                        </a:rPr>
                        <a:t>U</a:t>
                      </a: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plift;</a:t>
                      </a: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rPr>
                        <a:t> </a:t>
                      </a:r>
                      <a:r>
                        <a:rPr kumimoji="0" lang="en-US" sz="2400" b="1" i="0" u="sng" strike="noStrike" cap="none" normalizeH="0" baseline="0" dirty="0">
                          <a:ln>
                            <a:noFill/>
                          </a:ln>
                          <a:solidFill>
                            <a:schemeClr val="tx1"/>
                          </a:solidFill>
                          <a:effectLst/>
                          <a:latin typeface="Arial" charset="0"/>
                          <a:ea typeface="Times New Roman" pitchFamily="18" charset="0"/>
                          <a:cs typeface="Arial" charset="0"/>
                        </a:rPr>
                        <a:t>U</a:t>
                      </a: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n-roofing;</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sng" strike="noStrike" cap="none" normalizeH="0" baseline="0" dirty="0">
                          <a:ln>
                            <a:noFill/>
                          </a:ln>
                          <a:solidFill>
                            <a:schemeClr val="tx1"/>
                          </a:solidFill>
                          <a:effectLst/>
                          <a:latin typeface="Arial" charset="0"/>
                          <a:ea typeface="Times New Roman" pitchFamily="18" charset="0"/>
                          <a:cs typeface="Arial" charset="0"/>
                        </a:rPr>
                        <a:t>U</a:t>
                      </a: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ndulating peneplain</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EARLY CENOZOIC</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bl>
          </a:graphicData>
        </a:graphic>
      </p:graphicFrame>
      <p:sp>
        <p:nvSpPr>
          <p:cNvPr id="12" name="WordArt 33"/>
          <p:cNvSpPr>
            <a:spLocks noChangeArrowheads="1" noChangeShapeType="1" noTextEdit="1"/>
          </p:cNvSpPr>
          <p:nvPr/>
        </p:nvSpPr>
        <p:spPr bwMode="auto">
          <a:xfrm rot="-5400000">
            <a:off x="1209675" y="959485"/>
            <a:ext cx="514350" cy="647700"/>
          </a:xfrm>
          <a:prstGeom prst="rect">
            <a:avLst/>
          </a:prstGeom>
        </p:spPr>
        <p:txBody>
          <a:bodyPr wrap="none" fromWordArt="1">
            <a:prstTxWarp prst="textFadeUp">
              <a:avLst>
                <a:gd name="adj" fmla="val 9991"/>
              </a:avLst>
            </a:prstTxWarp>
          </a:bodyPr>
          <a:lstStyle/>
          <a:p>
            <a:pPr algn="ctr"/>
            <a:r>
              <a:rPr lang="en-US" sz="3600" kern="10" dirty="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U</a:t>
            </a:r>
          </a:p>
        </p:txBody>
      </p:sp>
      <p:sp>
        <p:nvSpPr>
          <p:cNvPr id="13" name="TextBox 12"/>
          <p:cNvSpPr txBox="1"/>
          <p:nvPr/>
        </p:nvSpPr>
        <p:spPr>
          <a:xfrm>
            <a:off x="4206240" y="5581015"/>
            <a:ext cx="4709160" cy="400110"/>
          </a:xfrm>
          <a:prstGeom prst="rect">
            <a:avLst/>
          </a:prstGeom>
          <a:noFill/>
        </p:spPr>
        <p:txBody>
          <a:bodyPr wrap="square" rtlCol="0">
            <a:spAutoFit/>
          </a:bodyPr>
          <a:lstStyle/>
          <a:p>
            <a:pPr algn="ctr"/>
            <a:r>
              <a:rPr lang="en-US" sz="2000" b="1" u="sng" dirty="0">
                <a:ln w="6350">
                  <a:solidFill>
                    <a:schemeClr val="tx1"/>
                  </a:solidFill>
                </a:ln>
                <a:latin typeface="Arial" pitchFamily="34" charset="0"/>
                <a:cs typeface="Arial" pitchFamily="34" charset="0"/>
              </a:rPr>
              <a:t>U</a:t>
            </a:r>
            <a:r>
              <a:rPr lang="en-US" sz="2000" b="1" dirty="0">
                <a:ln w="6350">
                  <a:solidFill>
                    <a:schemeClr val="tx1"/>
                  </a:solidFill>
                </a:ln>
                <a:latin typeface="Arial" pitchFamily="34" charset="0"/>
                <a:cs typeface="Arial" pitchFamily="34" charset="0"/>
              </a:rPr>
              <a:t>nusually thick Farallon Plate</a:t>
            </a:r>
            <a:endParaRPr lang="en-US" sz="1400" b="1" dirty="0">
              <a:ln w="6350">
                <a:solidFill>
                  <a:schemeClr val="tx1"/>
                </a:solidFill>
              </a:ln>
              <a:latin typeface="Arial" pitchFamily="34" charset="0"/>
              <a:cs typeface="Arial" pitchFamily="34" charset="0"/>
            </a:endParaRPr>
          </a:p>
        </p:txBody>
      </p:sp>
      <p:cxnSp>
        <p:nvCxnSpPr>
          <p:cNvPr id="14" name="Straight Arrow Connector 13"/>
          <p:cNvCxnSpPr/>
          <p:nvPr/>
        </p:nvCxnSpPr>
        <p:spPr bwMode="auto">
          <a:xfrm>
            <a:off x="7909560" y="6339840"/>
            <a:ext cx="1005840" cy="0"/>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sp>
        <p:nvSpPr>
          <p:cNvPr id="18" name="TextBox 17"/>
          <p:cNvSpPr txBox="1"/>
          <p:nvPr/>
        </p:nvSpPr>
        <p:spPr>
          <a:xfrm>
            <a:off x="4130040" y="6144895"/>
            <a:ext cx="3855720" cy="400110"/>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Magma production shifts east</a:t>
            </a:r>
          </a:p>
        </p:txBody>
      </p:sp>
      <p:sp>
        <p:nvSpPr>
          <p:cNvPr id="22" name="TextBox 21"/>
          <p:cNvSpPr txBox="1"/>
          <p:nvPr/>
        </p:nvSpPr>
        <p:spPr>
          <a:xfrm>
            <a:off x="5791200" y="3429635"/>
            <a:ext cx="3855720" cy="400110"/>
          </a:xfrm>
          <a:prstGeom prst="rect">
            <a:avLst/>
          </a:prstGeom>
          <a:noFill/>
          <a:scene3d>
            <a:camera prst="orthographicFront">
              <a:rot lat="0" lon="0" rev="60000"/>
            </a:camera>
            <a:lightRig rig="threePt" dir="t"/>
          </a:scene3d>
          <a:sp3d/>
        </p:spPr>
        <p:txBody>
          <a:bodyPr wrap="square" rtlCol="0">
            <a:spAutoFit/>
          </a:bodyPr>
          <a:lstStyle/>
          <a:p>
            <a:pPr algn="ctr"/>
            <a:r>
              <a:rPr lang="en-US" sz="2000" b="1" u="sng" dirty="0">
                <a:solidFill>
                  <a:schemeClr val="tx1"/>
                </a:solidFill>
                <a:latin typeface="Arial" pitchFamily="34" charset="0"/>
                <a:cs typeface="Arial" pitchFamily="34" charset="0"/>
              </a:rPr>
              <a:t>U</a:t>
            </a:r>
            <a:r>
              <a:rPr lang="en-US" sz="2000" dirty="0">
                <a:solidFill>
                  <a:schemeClr val="tx1"/>
                </a:solidFill>
                <a:latin typeface="Arial" pitchFamily="34" charset="0"/>
                <a:cs typeface="Arial" pitchFamily="34" charset="0"/>
              </a:rPr>
              <a:t>ndulating peneplain</a:t>
            </a:r>
          </a:p>
        </p:txBody>
      </p:sp>
      <p:sp>
        <p:nvSpPr>
          <p:cNvPr id="23" name="Up Arrow 22"/>
          <p:cNvSpPr/>
          <p:nvPr/>
        </p:nvSpPr>
        <p:spPr bwMode="auto">
          <a:xfrm>
            <a:off x="6812280" y="3764280"/>
            <a:ext cx="1874520" cy="670560"/>
          </a:xfrm>
          <a:prstGeom prst="upArrow">
            <a:avLst/>
          </a:prstGeom>
          <a:solidFill>
            <a:schemeClr val="tx1">
              <a:alpha val="2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sng" strike="noStrike" cap="none" normalizeH="0" baseline="0" dirty="0">
                <a:ln>
                  <a:noFill/>
                </a:ln>
                <a:solidFill>
                  <a:schemeClr val="tx1"/>
                </a:solidFill>
                <a:effectLst/>
                <a:latin typeface="Arial" pitchFamily="34" charset="0"/>
                <a:cs typeface="Arial" pitchFamily="34" charset="0"/>
              </a:rPr>
              <a:t>U</a:t>
            </a:r>
            <a:r>
              <a:rPr kumimoji="0" lang="en-US" sz="2400" i="0" u="none" strike="noStrike" cap="none" normalizeH="0" baseline="0" dirty="0">
                <a:ln>
                  <a:noFill/>
                </a:ln>
                <a:solidFill>
                  <a:schemeClr val="tx1"/>
                </a:solidFill>
                <a:effectLst/>
                <a:latin typeface="Arial" pitchFamily="34" charset="0"/>
                <a:cs typeface="Arial" pitchFamily="34" charset="0"/>
              </a:rPr>
              <a:t>plift</a:t>
            </a:r>
          </a:p>
        </p:txBody>
      </p:sp>
      <p:sp>
        <p:nvSpPr>
          <p:cNvPr id="24" name="TextBox 23"/>
          <p:cNvSpPr txBox="1"/>
          <p:nvPr/>
        </p:nvSpPr>
        <p:spPr>
          <a:xfrm>
            <a:off x="259080" y="5276215"/>
            <a:ext cx="1767840" cy="400110"/>
          </a:xfrm>
          <a:prstGeom prst="rect">
            <a:avLst/>
          </a:prstGeom>
          <a:noFill/>
        </p:spPr>
        <p:txBody>
          <a:bodyPr wrap="square" rtlCol="0">
            <a:spAutoFit/>
          </a:bodyPr>
          <a:lstStyle/>
          <a:p>
            <a:pPr algn="ctr"/>
            <a:r>
              <a:rPr lang="en-US" sz="2000" b="1" u="sng" dirty="0">
                <a:solidFill>
                  <a:schemeClr val="tx1"/>
                </a:solidFill>
                <a:latin typeface="Arial" pitchFamily="34" charset="0"/>
                <a:cs typeface="Arial" pitchFamily="34" charset="0"/>
              </a:rPr>
              <a:t>U</a:t>
            </a:r>
            <a:r>
              <a:rPr lang="en-US" sz="2000" b="1" dirty="0">
                <a:solidFill>
                  <a:schemeClr val="tx1"/>
                </a:solidFill>
                <a:latin typeface="Arial" pitchFamily="34" charset="0"/>
                <a:cs typeface="Arial" pitchFamily="34" charset="0"/>
              </a:rPr>
              <a:t>nderplating</a:t>
            </a:r>
          </a:p>
        </p:txBody>
      </p:sp>
      <p:cxnSp>
        <p:nvCxnSpPr>
          <p:cNvPr id="25" name="Straight Arrow Connector 24"/>
          <p:cNvCxnSpPr/>
          <p:nvPr/>
        </p:nvCxnSpPr>
        <p:spPr bwMode="auto">
          <a:xfrm>
            <a:off x="2042160" y="5486400"/>
            <a:ext cx="1325880" cy="0"/>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cxnSp>
        <p:nvCxnSpPr>
          <p:cNvPr id="41" name="Straight Arrow Connector 40"/>
          <p:cNvCxnSpPr/>
          <p:nvPr/>
        </p:nvCxnSpPr>
        <p:spPr bwMode="auto">
          <a:xfrm>
            <a:off x="6233160" y="3139440"/>
            <a:ext cx="0" cy="701040"/>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sp>
        <p:nvSpPr>
          <p:cNvPr id="43" name="TextBox 42"/>
          <p:cNvSpPr txBox="1"/>
          <p:nvPr/>
        </p:nvSpPr>
        <p:spPr>
          <a:xfrm>
            <a:off x="5440680" y="2449770"/>
            <a:ext cx="1676400" cy="707886"/>
          </a:xfrm>
          <a:prstGeom prst="rect">
            <a:avLst/>
          </a:prstGeom>
          <a:noFill/>
        </p:spPr>
        <p:txBody>
          <a:bodyPr wrap="square" rtlCol="0">
            <a:spAutoFit/>
          </a:bodyPr>
          <a:lstStyle/>
          <a:p>
            <a:pPr algn="ctr"/>
            <a:r>
              <a:rPr lang="en-US" sz="2000" b="1" u="sng" dirty="0">
                <a:solidFill>
                  <a:schemeClr val="tx1"/>
                </a:solidFill>
                <a:latin typeface="Arial" pitchFamily="34" charset="0"/>
                <a:cs typeface="Arial" pitchFamily="34" charset="0"/>
              </a:rPr>
              <a:t>U</a:t>
            </a:r>
            <a:r>
              <a:rPr lang="en-US" sz="2000" b="1" dirty="0">
                <a:solidFill>
                  <a:schemeClr val="tx1"/>
                </a:solidFill>
                <a:latin typeface="Arial" pitchFamily="34" charset="0"/>
                <a:cs typeface="Arial" pitchFamily="34" charset="0"/>
              </a:rPr>
              <a:t>n-roofed batholith</a:t>
            </a:r>
          </a:p>
        </p:txBody>
      </p:sp>
      <p:sp>
        <p:nvSpPr>
          <p:cNvPr id="63" name="TextBox 62"/>
          <p:cNvSpPr txBox="1"/>
          <p:nvPr/>
        </p:nvSpPr>
        <p:spPr>
          <a:xfrm>
            <a:off x="8001000" y="4206875"/>
            <a:ext cx="1417320" cy="523220"/>
          </a:xfrm>
          <a:prstGeom prst="rect">
            <a:avLst/>
          </a:prstGeom>
          <a:noFill/>
        </p:spPr>
        <p:txBody>
          <a:bodyPr wrap="square" rtlCol="0">
            <a:spAutoFit/>
          </a:bodyPr>
          <a:lstStyle/>
          <a:p>
            <a:pPr algn="ctr"/>
            <a:r>
              <a:rPr lang="en-US" sz="1400" dirty="0">
                <a:solidFill>
                  <a:schemeClr val="tx1"/>
                </a:solidFill>
                <a:latin typeface="Arial" pitchFamily="34" charset="0"/>
                <a:cs typeface="Arial" pitchFamily="34" charset="0"/>
              </a:rPr>
              <a:t>Orocopia Schist</a:t>
            </a:r>
          </a:p>
        </p:txBody>
      </p:sp>
      <p:cxnSp>
        <p:nvCxnSpPr>
          <p:cNvPr id="66" name="Straight Arrow Connector 65"/>
          <p:cNvCxnSpPr>
            <a:stCxn id="63" idx="2"/>
          </p:cNvCxnSpPr>
          <p:nvPr/>
        </p:nvCxnSpPr>
        <p:spPr bwMode="auto">
          <a:xfrm flipH="1">
            <a:off x="8580120" y="4730095"/>
            <a:ext cx="129540" cy="421025"/>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bwMode="auto">
          <a:xfrm>
            <a:off x="-225083" y="0"/>
            <a:ext cx="1083212" cy="426251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bg1"/>
              </a:solidFill>
              <a:effectLst/>
              <a:latin typeface="Times New Roman" pitchFamily="18" charset="0"/>
            </a:endParaRPr>
          </a:p>
        </p:txBody>
      </p:sp>
      <p:sp>
        <p:nvSpPr>
          <p:cNvPr id="4" name="TextBox 3"/>
          <p:cNvSpPr txBox="1"/>
          <p:nvPr/>
        </p:nvSpPr>
        <p:spPr>
          <a:xfrm>
            <a:off x="42204" y="168473"/>
            <a:ext cx="5865301" cy="1569660"/>
          </a:xfrm>
          <a:prstGeom prst="rect">
            <a:avLst/>
          </a:prstGeom>
          <a:solidFill>
            <a:schemeClr val="bg1"/>
          </a:solidFill>
        </p:spPr>
        <p:txBody>
          <a:bodyPr wrap="square" rtlCol="0">
            <a:spAutoFit/>
          </a:bodyPr>
          <a:lstStyle/>
          <a:p>
            <a:pPr algn="ctr"/>
            <a:endParaRPr lang="en-US" sz="2400" b="1" dirty="0">
              <a:solidFill>
                <a:schemeClr val="tx1"/>
              </a:solidFill>
              <a:latin typeface="Arial" pitchFamily="34" charset="0"/>
              <a:cs typeface="Arial" pitchFamily="34" charset="0"/>
            </a:endParaRPr>
          </a:p>
          <a:p>
            <a:pPr algn="ctr"/>
            <a:r>
              <a:rPr lang="en-US" sz="2400" b="1" dirty="0">
                <a:solidFill>
                  <a:schemeClr val="tx1"/>
                </a:solidFill>
                <a:latin typeface="Arial" pitchFamily="34" charset="0"/>
                <a:cs typeface="Arial" pitchFamily="34" charset="0"/>
              </a:rPr>
              <a:t>Erosion is usually compensated by uplift from isostatic rebound</a:t>
            </a:r>
          </a:p>
          <a:p>
            <a:pPr algn="ctr"/>
            <a:endParaRPr lang="en-US" sz="2400" b="1" dirty="0">
              <a:solidFill>
                <a:schemeClr val="tx1"/>
              </a:solidFill>
              <a:latin typeface="Arial" pitchFamily="34" charset="0"/>
              <a:cs typeface="Arial" pitchFamily="34" charset="0"/>
            </a:endParaRPr>
          </a:p>
        </p:txBody>
      </p:sp>
      <p:sp>
        <p:nvSpPr>
          <p:cNvPr id="5" name="Right Arrow 4"/>
          <p:cNvSpPr/>
          <p:nvPr/>
        </p:nvSpPr>
        <p:spPr bwMode="auto">
          <a:xfrm>
            <a:off x="5699052" y="5688418"/>
            <a:ext cx="1107258" cy="393406"/>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bg1"/>
                </a:solidFill>
                <a:effectLst/>
                <a:latin typeface="Arial Black" panose="020B0A04020102020204" pitchFamily="34" charset="0"/>
              </a:rPr>
              <a:t>Mantle flow</a:t>
            </a:r>
          </a:p>
        </p:txBody>
      </p:sp>
      <p:sp>
        <p:nvSpPr>
          <p:cNvPr id="6" name="Right Arrow 5"/>
          <p:cNvSpPr/>
          <p:nvPr/>
        </p:nvSpPr>
        <p:spPr bwMode="auto">
          <a:xfrm rot="10800000">
            <a:off x="7201793" y="5688418"/>
            <a:ext cx="1107258" cy="393405"/>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bg1"/>
              </a:solidFill>
              <a:effectLst/>
              <a:latin typeface="Arial Black" panose="020B0A04020102020204" pitchFamily="34" charset="0"/>
            </a:endParaRPr>
          </a:p>
        </p:txBody>
      </p:sp>
    </p:spTree>
    <p:extLst>
      <p:ext uri="{BB962C8B-B14F-4D97-AF65-F5344CB8AC3E}">
        <p14:creationId xmlns:p14="http://schemas.microsoft.com/office/powerpoint/2010/main" val="12140128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EARLY CENOZOIC.jpg"/>
          <p:cNvPicPr>
            <a:picLocks noChangeAspect="1"/>
          </p:cNvPicPr>
          <p:nvPr/>
        </p:nvPicPr>
        <p:blipFill>
          <a:blip r:embed="rId3" cstate="print"/>
          <a:srcRect t="10785"/>
          <a:stretch>
            <a:fillRect/>
          </a:stretch>
        </p:blipFill>
        <p:spPr>
          <a:xfrm>
            <a:off x="-1753764" y="3735229"/>
            <a:ext cx="11220343" cy="3198971"/>
          </a:xfrm>
          <a:prstGeom prst="rect">
            <a:avLst/>
          </a:prstGeom>
        </p:spPr>
      </p:pic>
      <p:graphicFrame>
        <p:nvGraphicFramePr>
          <p:cNvPr id="11" name="Group 2"/>
          <p:cNvGraphicFramePr>
            <a:graphicFrameLocks noGrp="1"/>
          </p:cNvGraphicFramePr>
          <p:nvPr>
            <p:extLst>
              <p:ext uri="{D42A27DB-BD31-4B8C-83A1-F6EECF244321}">
                <p14:modId xmlns:p14="http://schemas.microsoft.com/office/powerpoint/2010/main" val="2509803770"/>
              </p:ext>
            </p:extLst>
          </p:nvPr>
        </p:nvGraphicFramePr>
        <p:xfrm>
          <a:off x="1781175" y="506095"/>
          <a:ext cx="5581650" cy="1444625"/>
        </p:xfrm>
        <a:graphic>
          <a:graphicData uri="http://schemas.openxmlformats.org/drawingml/2006/table">
            <a:tbl>
              <a:tblPr/>
              <a:tblGrid>
                <a:gridCol w="912813">
                  <a:extLst>
                    <a:ext uri="{9D8B030D-6E8A-4147-A177-3AD203B41FA5}">
                      <a16:colId xmlns:a16="http://schemas.microsoft.com/office/drawing/2014/main" xmlns="" val="20000"/>
                    </a:ext>
                  </a:extLst>
                </a:gridCol>
                <a:gridCol w="2754312">
                  <a:extLst>
                    <a:ext uri="{9D8B030D-6E8A-4147-A177-3AD203B41FA5}">
                      <a16:colId xmlns:a16="http://schemas.microsoft.com/office/drawing/2014/main" xmlns="" val="20001"/>
                    </a:ext>
                  </a:extLst>
                </a:gridCol>
                <a:gridCol w="1914525">
                  <a:extLst>
                    <a:ext uri="{9D8B030D-6E8A-4147-A177-3AD203B41FA5}">
                      <a16:colId xmlns:a16="http://schemas.microsoft.com/office/drawing/2014/main" xmlns="" val="20002"/>
                    </a:ext>
                  </a:extLst>
                </a:gridCol>
              </a:tblGrid>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Un-compensated erosion</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EARLY CENOZOIC</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bl>
          </a:graphicData>
        </a:graphic>
      </p:graphicFrame>
      <p:sp>
        <p:nvSpPr>
          <p:cNvPr id="12" name="WordArt 33"/>
          <p:cNvSpPr>
            <a:spLocks noChangeArrowheads="1" noChangeShapeType="1" noTextEdit="1"/>
          </p:cNvSpPr>
          <p:nvPr/>
        </p:nvSpPr>
        <p:spPr bwMode="auto">
          <a:xfrm rot="-5400000">
            <a:off x="1971675" y="949325"/>
            <a:ext cx="514350" cy="647700"/>
          </a:xfrm>
          <a:prstGeom prst="rect">
            <a:avLst/>
          </a:prstGeom>
        </p:spPr>
        <p:txBody>
          <a:bodyPr wrap="none" fromWordArt="1">
            <a:prstTxWarp prst="textFadeUp">
              <a:avLst>
                <a:gd name="adj" fmla="val 9991"/>
              </a:avLst>
            </a:prstTxWarp>
          </a:bodyPr>
          <a:lstStyle/>
          <a:p>
            <a:pPr algn="ctr"/>
            <a:r>
              <a:rPr lang="en-US" sz="3600" kern="10" dirty="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U</a:t>
            </a:r>
          </a:p>
        </p:txBody>
      </p:sp>
      <p:sp>
        <p:nvSpPr>
          <p:cNvPr id="13" name="TextBox 12"/>
          <p:cNvSpPr txBox="1"/>
          <p:nvPr/>
        </p:nvSpPr>
        <p:spPr>
          <a:xfrm>
            <a:off x="3807721" y="5581015"/>
            <a:ext cx="5421573" cy="707886"/>
          </a:xfrm>
          <a:prstGeom prst="rect">
            <a:avLst/>
          </a:prstGeom>
          <a:noFill/>
        </p:spPr>
        <p:txBody>
          <a:bodyPr wrap="square" rtlCol="0">
            <a:spAutoFit/>
          </a:bodyPr>
          <a:lstStyle/>
          <a:p>
            <a:pPr algn="ctr"/>
            <a:r>
              <a:rPr lang="en-US" sz="2000" b="1" u="sng" dirty="0">
                <a:ln w="6350">
                  <a:solidFill>
                    <a:schemeClr val="tx1"/>
                  </a:solidFill>
                </a:ln>
                <a:latin typeface="Arial" pitchFamily="34" charset="0"/>
                <a:cs typeface="Arial" pitchFamily="34" charset="0"/>
              </a:rPr>
              <a:t>U</a:t>
            </a:r>
            <a:r>
              <a:rPr lang="en-US" sz="2000" b="1" dirty="0">
                <a:ln w="6350">
                  <a:solidFill>
                    <a:schemeClr val="tx1"/>
                  </a:solidFill>
                </a:ln>
                <a:latin typeface="Arial" pitchFamily="34" charset="0"/>
                <a:cs typeface="Arial" pitchFamily="34" charset="0"/>
              </a:rPr>
              <a:t>nusually thick (and cold) Farallon Plate promotes crustal rigidity</a:t>
            </a:r>
            <a:endParaRPr lang="en-US" sz="1400" b="1" dirty="0">
              <a:ln w="6350">
                <a:solidFill>
                  <a:schemeClr val="tx1"/>
                </a:solidFill>
              </a:ln>
              <a:latin typeface="Arial" pitchFamily="34" charset="0"/>
              <a:cs typeface="Arial" pitchFamily="34" charset="0"/>
            </a:endParaRPr>
          </a:p>
        </p:txBody>
      </p:sp>
      <p:sp>
        <p:nvSpPr>
          <p:cNvPr id="22" name="TextBox 21"/>
          <p:cNvSpPr txBox="1"/>
          <p:nvPr/>
        </p:nvSpPr>
        <p:spPr>
          <a:xfrm>
            <a:off x="5791200" y="3429635"/>
            <a:ext cx="3855720" cy="400110"/>
          </a:xfrm>
          <a:prstGeom prst="rect">
            <a:avLst/>
          </a:prstGeom>
          <a:noFill/>
          <a:scene3d>
            <a:camera prst="orthographicFront">
              <a:rot lat="0" lon="0" rev="60000"/>
            </a:camera>
            <a:lightRig rig="threePt" dir="t"/>
          </a:scene3d>
          <a:sp3d/>
        </p:spPr>
        <p:txBody>
          <a:bodyPr wrap="square" rtlCol="0">
            <a:spAutoFit/>
          </a:bodyPr>
          <a:lstStyle/>
          <a:p>
            <a:pPr algn="ctr"/>
            <a:r>
              <a:rPr lang="en-US" sz="2000" b="1" u="sng" dirty="0">
                <a:solidFill>
                  <a:schemeClr val="tx1"/>
                </a:solidFill>
                <a:latin typeface="Arial" pitchFamily="34" charset="0"/>
                <a:cs typeface="Arial" pitchFamily="34" charset="0"/>
              </a:rPr>
              <a:t>U</a:t>
            </a:r>
            <a:r>
              <a:rPr lang="en-US" sz="2000" dirty="0">
                <a:solidFill>
                  <a:schemeClr val="tx1"/>
                </a:solidFill>
                <a:latin typeface="Arial" pitchFamily="34" charset="0"/>
                <a:cs typeface="Arial" pitchFamily="34" charset="0"/>
              </a:rPr>
              <a:t>ndulating peneplain</a:t>
            </a:r>
          </a:p>
        </p:txBody>
      </p:sp>
      <p:sp>
        <p:nvSpPr>
          <p:cNvPr id="24" name="TextBox 23"/>
          <p:cNvSpPr txBox="1"/>
          <p:nvPr/>
        </p:nvSpPr>
        <p:spPr>
          <a:xfrm>
            <a:off x="-127551" y="5242758"/>
            <a:ext cx="2671361" cy="1323439"/>
          </a:xfrm>
          <a:prstGeom prst="rect">
            <a:avLst/>
          </a:prstGeom>
          <a:noFill/>
        </p:spPr>
        <p:txBody>
          <a:bodyPr wrap="square" rtlCol="0">
            <a:spAutoFit/>
          </a:bodyPr>
          <a:lstStyle/>
          <a:p>
            <a:pPr algn="ctr"/>
            <a:r>
              <a:rPr lang="en-US" sz="2000" b="1" u="sng" dirty="0" err="1">
                <a:solidFill>
                  <a:schemeClr val="tx1"/>
                </a:solidFill>
                <a:latin typeface="Arial" pitchFamily="34" charset="0"/>
                <a:cs typeface="Arial" pitchFamily="34" charset="0"/>
              </a:rPr>
              <a:t>U</a:t>
            </a:r>
            <a:r>
              <a:rPr lang="en-US" sz="2000" b="1" dirty="0" err="1">
                <a:solidFill>
                  <a:schemeClr val="tx1"/>
                </a:solidFill>
                <a:latin typeface="Arial" pitchFamily="34" charset="0"/>
                <a:cs typeface="Arial" pitchFamily="34" charset="0"/>
              </a:rPr>
              <a:t>nderplating</a:t>
            </a:r>
            <a:r>
              <a:rPr lang="en-US" sz="2000" b="1" dirty="0">
                <a:solidFill>
                  <a:schemeClr val="tx1"/>
                </a:solidFill>
                <a:latin typeface="Arial" pitchFamily="34" charset="0"/>
                <a:cs typeface="Arial" pitchFamily="34" charset="0"/>
              </a:rPr>
              <a:t> </a:t>
            </a:r>
            <a:endParaRPr lang="en-US" sz="2000" b="1" dirty="0" smtClean="0">
              <a:solidFill>
                <a:schemeClr val="tx1"/>
              </a:solidFill>
              <a:latin typeface="Arial" pitchFamily="34" charset="0"/>
              <a:cs typeface="Arial" pitchFamily="34" charset="0"/>
            </a:endParaRPr>
          </a:p>
          <a:p>
            <a:pPr algn="ctr"/>
            <a:endParaRPr lang="en-US" sz="2000" b="1" dirty="0">
              <a:solidFill>
                <a:schemeClr val="tx1"/>
              </a:solidFill>
              <a:latin typeface="Arial" pitchFamily="34" charset="0"/>
              <a:cs typeface="Arial" pitchFamily="34" charset="0"/>
            </a:endParaRPr>
          </a:p>
          <a:p>
            <a:pPr algn="ctr"/>
            <a:r>
              <a:rPr lang="en-US" sz="2000" b="1" dirty="0" smtClean="0">
                <a:solidFill>
                  <a:schemeClr val="tx1"/>
                </a:solidFill>
                <a:latin typeface="Arial" pitchFamily="34" charset="0"/>
                <a:cs typeface="Arial" pitchFamily="34" charset="0"/>
              </a:rPr>
              <a:t>impairs </a:t>
            </a:r>
            <a:r>
              <a:rPr lang="en-US" sz="2000" b="1" dirty="0">
                <a:solidFill>
                  <a:schemeClr val="tx1"/>
                </a:solidFill>
                <a:latin typeface="Arial" pitchFamily="34" charset="0"/>
                <a:cs typeface="Arial" pitchFamily="34" charset="0"/>
              </a:rPr>
              <a:t>mantle flow to mountain’s root</a:t>
            </a:r>
          </a:p>
        </p:txBody>
      </p:sp>
      <p:cxnSp>
        <p:nvCxnSpPr>
          <p:cNvPr id="41" name="Straight Arrow Connector 40"/>
          <p:cNvCxnSpPr/>
          <p:nvPr/>
        </p:nvCxnSpPr>
        <p:spPr bwMode="auto">
          <a:xfrm>
            <a:off x="6233160" y="3139440"/>
            <a:ext cx="0" cy="701040"/>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sp>
        <p:nvSpPr>
          <p:cNvPr id="43" name="TextBox 42"/>
          <p:cNvSpPr txBox="1"/>
          <p:nvPr/>
        </p:nvSpPr>
        <p:spPr>
          <a:xfrm>
            <a:off x="5440680" y="2449770"/>
            <a:ext cx="1676400" cy="707886"/>
          </a:xfrm>
          <a:prstGeom prst="rect">
            <a:avLst/>
          </a:prstGeom>
          <a:noFill/>
        </p:spPr>
        <p:txBody>
          <a:bodyPr wrap="square" rtlCol="0">
            <a:spAutoFit/>
          </a:bodyPr>
          <a:lstStyle/>
          <a:p>
            <a:pPr algn="ctr"/>
            <a:r>
              <a:rPr lang="en-US" sz="2000" b="1" u="sng" dirty="0">
                <a:solidFill>
                  <a:schemeClr val="tx1"/>
                </a:solidFill>
                <a:latin typeface="Arial" pitchFamily="34" charset="0"/>
                <a:cs typeface="Arial" pitchFamily="34" charset="0"/>
              </a:rPr>
              <a:t>U</a:t>
            </a:r>
            <a:r>
              <a:rPr lang="en-US" sz="2000" b="1" dirty="0">
                <a:solidFill>
                  <a:schemeClr val="tx1"/>
                </a:solidFill>
                <a:latin typeface="Arial" pitchFamily="34" charset="0"/>
                <a:cs typeface="Arial" pitchFamily="34" charset="0"/>
              </a:rPr>
              <a:t>n-roofed batholith</a:t>
            </a:r>
          </a:p>
        </p:txBody>
      </p:sp>
      <p:sp>
        <p:nvSpPr>
          <p:cNvPr id="63" name="TextBox 62"/>
          <p:cNvSpPr txBox="1"/>
          <p:nvPr/>
        </p:nvSpPr>
        <p:spPr>
          <a:xfrm>
            <a:off x="8001000" y="4206875"/>
            <a:ext cx="1417320" cy="523220"/>
          </a:xfrm>
          <a:prstGeom prst="rect">
            <a:avLst/>
          </a:prstGeom>
          <a:noFill/>
        </p:spPr>
        <p:txBody>
          <a:bodyPr wrap="square" rtlCol="0">
            <a:spAutoFit/>
          </a:bodyPr>
          <a:lstStyle/>
          <a:p>
            <a:pPr algn="ctr"/>
            <a:r>
              <a:rPr lang="en-US" sz="1400" dirty="0">
                <a:solidFill>
                  <a:schemeClr val="tx1"/>
                </a:solidFill>
                <a:latin typeface="Arial" pitchFamily="34" charset="0"/>
                <a:cs typeface="Arial" pitchFamily="34" charset="0"/>
              </a:rPr>
              <a:t>Orocopia Schist</a:t>
            </a:r>
          </a:p>
        </p:txBody>
      </p:sp>
      <p:cxnSp>
        <p:nvCxnSpPr>
          <p:cNvPr id="66" name="Straight Arrow Connector 65"/>
          <p:cNvCxnSpPr>
            <a:stCxn id="63" idx="2"/>
          </p:cNvCxnSpPr>
          <p:nvPr/>
        </p:nvCxnSpPr>
        <p:spPr bwMode="auto">
          <a:xfrm flipH="1">
            <a:off x="8580120" y="4730095"/>
            <a:ext cx="129540" cy="421025"/>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sp>
        <p:nvSpPr>
          <p:cNvPr id="26" name="Right Arrow 25"/>
          <p:cNvSpPr/>
          <p:nvPr/>
        </p:nvSpPr>
        <p:spPr bwMode="auto">
          <a:xfrm>
            <a:off x="-1433014" y="5542346"/>
            <a:ext cx="3922564" cy="393406"/>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bg1"/>
              </a:solidFill>
              <a:effectLst/>
              <a:latin typeface="Arial Black" panose="020B0A04020102020204" pitchFamily="34" charset="0"/>
            </a:endParaRPr>
          </a:p>
        </p:txBody>
      </p:sp>
    </p:spTree>
    <p:extLst>
      <p:ext uri="{BB962C8B-B14F-4D97-AF65-F5344CB8AC3E}">
        <p14:creationId xmlns:p14="http://schemas.microsoft.com/office/powerpoint/2010/main" val="28960467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t="10742"/>
          <a:stretch>
            <a:fillRect/>
          </a:stretch>
        </p:blipFill>
        <p:spPr bwMode="auto">
          <a:xfrm>
            <a:off x="-98251" y="106055"/>
            <a:ext cx="9242251" cy="6599545"/>
          </a:xfrm>
          <a:prstGeom prst="rect">
            <a:avLst/>
          </a:prstGeom>
          <a:noFill/>
          <a:ln w="9525">
            <a:noFill/>
            <a:miter lim="800000"/>
            <a:headEnd/>
            <a:tailEnd/>
          </a:ln>
        </p:spPr>
      </p:pic>
      <p:sp>
        <p:nvSpPr>
          <p:cNvPr id="3" name="TextBox 2"/>
          <p:cNvSpPr txBox="1"/>
          <p:nvPr/>
        </p:nvSpPr>
        <p:spPr>
          <a:xfrm>
            <a:off x="3143250" y="2590800"/>
            <a:ext cx="6248400" cy="523220"/>
          </a:xfrm>
          <a:prstGeom prst="rect">
            <a:avLst/>
          </a:prstGeom>
          <a:noFill/>
        </p:spPr>
        <p:txBody>
          <a:bodyPr wrap="square" rtlCol="0">
            <a:spAutoFit/>
          </a:bodyPr>
          <a:lstStyle/>
          <a:p>
            <a:pPr algn="ctr"/>
            <a:r>
              <a:rPr lang="en-US" b="1" i="1" spc="600" dirty="0">
                <a:solidFill>
                  <a:srgbClr val="FF0000"/>
                </a:solidFill>
                <a:effectLst>
                  <a:outerShdw blurRad="38100" dist="38100" dir="2700000" algn="tl">
                    <a:srgbClr val="000000">
                      <a:alpha val="43137"/>
                    </a:srgbClr>
                  </a:outerShdw>
                </a:effectLst>
                <a:latin typeface="Arial" pitchFamily="34" charset="0"/>
                <a:cs typeface="Arial" pitchFamily="34" charset="0"/>
              </a:rPr>
              <a:t>UPLIFTED PENEPLAIN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EARLY CENOZOIC.jpg"/>
          <p:cNvPicPr>
            <a:picLocks noChangeAspect="1"/>
          </p:cNvPicPr>
          <p:nvPr/>
        </p:nvPicPr>
        <p:blipFill>
          <a:blip r:embed="rId3" cstate="print"/>
          <a:srcRect t="10785"/>
          <a:stretch>
            <a:fillRect/>
          </a:stretch>
        </p:blipFill>
        <p:spPr>
          <a:xfrm>
            <a:off x="-1753764" y="3735229"/>
            <a:ext cx="11220343" cy="3198971"/>
          </a:xfrm>
          <a:prstGeom prst="rect">
            <a:avLst/>
          </a:prstGeom>
        </p:spPr>
      </p:pic>
      <p:graphicFrame>
        <p:nvGraphicFramePr>
          <p:cNvPr id="11" name="Group 2"/>
          <p:cNvGraphicFramePr>
            <a:graphicFrameLocks noGrp="1"/>
          </p:cNvGraphicFramePr>
          <p:nvPr/>
        </p:nvGraphicFramePr>
        <p:xfrm>
          <a:off x="1781175" y="506095"/>
          <a:ext cx="5581650" cy="1554480"/>
        </p:xfrm>
        <a:graphic>
          <a:graphicData uri="http://schemas.openxmlformats.org/drawingml/2006/table">
            <a:tbl>
              <a:tblPr/>
              <a:tblGrid>
                <a:gridCol w="912813">
                  <a:extLst>
                    <a:ext uri="{9D8B030D-6E8A-4147-A177-3AD203B41FA5}">
                      <a16:colId xmlns:a16="http://schemas.microsoft.com/office/drawing/2014/main" xmlns="" val="20000"/>
                    </a:ext>
                  </a:extLst>
                </a:gridCol>
                <a:gridCol w="2754312">
                  <a:extLst>
                    <a:ext uri="{9D8B030D-6E8A-4147-A177-3AD203B41FA5}">
                      <a16:colId xmlns:a16="http://schemas.microsoft.com/office/drawing/2014/main" xmlns="" val="20001"/>
                    </a:ext>
                  </a:extLst>
                </a:gridCol>
                <a:gridCol w="1914525">
                  <a:extLst>
                    <a:ext uri="{9D8B030D-6E8A-4147-A177-3AD203B41FA5}">
                      <a16:colId xmlns:a16="http://schemas.microsoft.com/office/drawing/2014/main" xmlns="" val="20002"/>
                    </a:ext>
                  </a:extLst>
                </a:gridCol>
              </a:tblGrid>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Under-plating</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Uplift</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Un-roofing</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Undulating</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EARLY CENOZOIC</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bl>
          </a:graphicData>
        </a:graphic>
      </p:graphicFrame>
      <p:sp>
        <p:nvSpPr>
          <p:cNvPr id="12" name="WordArt 33"/>
          <p:cNvSpPr>
            <a:spLocks noChangeArrowheads="1" noChangeShapeType="1" noTextEdit="1"/>
          </p:cNvSpPr>
          <p:nvPr/>
        </p:nvSpPr>
        <p:spPr bwMode="auto">
          <a:xfrm rot="-5400000">
            <a:off x="1971675" y="949325"/>
            <a:ext cx="514350" cy="647700"/>
          </a:xfrm>
          <a:prstGeom prst="rect">
            <a:avLst/>
          </a:prstGeom>
        </p:spPr>
        <p:txBody>
          <a:bodyPr wrap="none" fromWordArt="1">
            <a:prstTxWarp prst="textFadeUp">
              <a:avLst>
                <a:gd name="adj" fmla="val 9991"/>
              </a:avLst>
            </a:prstTxWarp>
          </a:bodyPr>
          <a:lstStyle/>
          <a:p>
            <a:pPr algn="ctr"/>
            <a:r>
              <a:rPr lang="en-US" sz="3600" kern="10" dirty="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U</a:t>
            </a:r>
          </a:p>
        </p:txBody>
      </p:sp>
      <p:sp>
        <p:nvSpPr>
          <p:cNvPr id="13" name="TextBox 12"/>
          <p:cNvSpPr txBox="1"/>
          <p:nvPr/>
        </p:nvSpPr>
        <p:spPr>
          <a:xfrm>
            <a:off x="4206240" y="5581015"/>
            <a:ext cx="4709160" cy="400110"/>
          </a:xfrm>
          <a:prstGeom prst="rect">
            <a:avLst/>
          </a:prstGeom>
          <a:noFill/>
        </p:spPr>
        <p:txBody>
          <a:bodyPr wrap="square" rtlCol="0">
            <a:spAutoFit/>
          </a:bodyPr>
          <a:lstStyle/>
          <a:p>
            <a:pPr algn="ctr"/>
            <a:r>
              <a:rPr lang="en-US" sz="2000" b="1" u="sng" dirty="0">
                <a:ln w="6350">
                  <a:solidFill>
                    <a:schemeClr val="tx1"/>
                  </a:solidFill>
                </a:ln>
                <a:latin typeface="Arial" pitchFamily="34" charset="0"/>
                <a:cs typeface="Arial" pitchFamily="34" charset="0"/>
              </a:rPr>
              <a:t>U</a:t>
            </a:r>
            <a:r>
              <a:rPr lang="en-US" sz="2000" b="1" dirty="0">
                <a:ln w="6350">
                  <a:solidFill>
                    <a:schemeClr val="tx1"/>
                  </a:solidFill>
                </a:ln>
                <a:latin typeface="Arial" pitchFamily="34" charset="0"/>
                <a:cs typeface="Arial" pitchFamily="34" charset="0"/>
              </a:rPr>
              <a:t>nusually thick Farallon Plate</a:t>
            </a:r>
            <a:endParaRPr lang="en-US" sz="1400" b="1" dirty="0">
              <a:ln w="6350">
                <a:solidFill>
                  <a:schemeClr val="tx1"/>
                </a:solidFill>
              </a:ln>
              <a:latin typeface="Arial" pitchFamily="34" charset="0"/>
              <a:cs typeface="Arial" pitchFamily="34" charset="0"/>
            </a:endParaRPr>
          </a:p>
        </p:txBody>
      </p:sp>
      <p:cxnSp>
        <p:nvCxnSpPr>
          <p:cNvPr id="14" name="Straight Arrow Connector 13"/>
          <p:cNvCxnSpPr/>
          <p:nvPr/>
        </p:nvCxnSpPr>
        <p:spPr bwMode="auto">
          <a:xfrm>
            <a:off x="7909560" y="6339840"/>
            <a:ext cx="1005840" cy="0"/>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sp>
        <p:nvSpPr>
          <p:cNvPr id="18" name="TextBox 17"/>
          <p:cNvSpPr txBox="1"/>
          <p:nvPr/>
        </p:nvSpPr>
        <p:spPr>
          <a:xfrm>
            <a:off x="4130040" y="6144895"/>
            <a:ext cx="3855720" cy="400110"/>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Magma production shifts east</a:t>
            </a:r>
          </a:p>
        </p:txBody>
      </p:sp>
      <p:sp>
        <p:nvSpPr>
          <p:cNvPr id="21" name="TextBox 20"/>
          <p:cNvSpPr txBox="1"/>
          <p:nvPr/>
        </p:nvSpPr>
        <p:spPr>
          <a:xfrm>
            <a:off x="2819400" y="2984698"/>
            <a:ext cx="2453640" cy="615553"/>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Forearc Basin</a:t>
            </a:r>
          </a:p>
          <a:p>
            <a:pPr algn="ctr"/>
            <a:r>
              <a:rPr lang="en-US" sz="1400" dirty="0">
                <a:solidFill>
                  <a:schemeClr val="tx1"/>
                </a:solidFill>
                <a:latin typeface="Arial" pitchFamily="34" charset="0"/>
                <a:cs typeface="Arial" pitchFamily="34" charset="0"/>
              </a:rPr>
              <a:t>(La Jolla / Poway groups)</a:t>
            </a:r>
          </a:p>
        </p:txBody>
      </p:sp>
      <p:sp>
        <p:nvSpPr>
          <p:cNvPr id="22" name="TextBox 21"/>
          <p:cNvSpPr txBox="1"/>
          <p:nvPr/>
        </p:nvSpPr>
        <p:spPr>
          <a:xfrm>
            <a:off x="5791200" y="3429635"/>
            <a:ext cx="3855720" cy="400110"/>
          </a:xfrm>
          <a:prstGeom prst="rect">
            <a:avLst/>
          </a:prstGeom>
          <a:noFill/>
          <a:scene3d>
            <a:camera prst="orthographicFront">
              <a:rot lat="0" lon="0" rev="60000"/>
            </a:camera>
            <a:lightRig rig="threePt" dir="t"/>
          </a:scene3d>
          <a:sp3d/>
        </p:spPr>
        <p:txBody>
          <a:bodyPr wrap="square" rtlCol="0">
            <a:spAutoFit/>
          </a:bodyPr>
          <a:lstStyle/>
          <a:p>
            <a:pPr algn="ctr"/>
            <a:r>
              <a:rPr lang="en-US" sz="2000" b="1" u="sng" dirty="0">
                <a:solidFill>
                  <a:schemeClr val="tx1"/>
                </a:solidFill>
                <a:latin typeface="Arial" pitchFamily="34" charset="0"/>
                <a:cs typeface="Arial" pitchFamily="34" charset="0"/>
              </a:rPr>
              <a:t>U</a:t>
            </a:r>
            <a:r>
              <a:rPr lang="en-US" sz="2000" dirty="0">
                <a:solidFill>
                  <a:schemeClr val="tx1"/>
                </a:solidFill>
                <a:latin typeface="Arial" pitchFamily="34" charset="0"/>
                <a:cs typeface="Arial" pitchFamily="34" charset="0"/>
              </a:rPr>
              <a:t>ndulating peneplain</a:t>
            </a:r>
          </a:p>
        </p:txBody>
      </p:sp>
      <p:sp>
        <p:nvSpPr>
          <p:cNvPr id="23" name="Up Arrow 22"/>
          <p:cNvSpPr/>
          <p:nvPr/>
        </p:nvSpPr>
        <p:spPr bwMode="auto">
          <a:xfrm>
            <a:off x="6812280" y="3764280"/>
            <a:ext cx="1874520" cy="670560"/>
          </a:xfrm>
          <a:prstGeom prst="upArrow">
            <a:avLst/>
          </a:prstGeom>
          <a:solidFill>
            <a:schemeClr val="tx1">
              <a:alpha val="2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sng" strike="noStrike" cap="none" normalizeH="0" baseline="0" dirty="0">
                <a:ln>
                  <a:noFill/>
                </a:ln>
                <a:solidFill>
                  <a:schemeClr val="tx1"/>
                </a:solidFill>
                <a:effectLst/>
                <a:latin typeface="Arial" pitchFamily="34" charset="0"/>
                <a:cs typeface="Arial" pitchFamily="34" charset="0"/>
              </a:rPr>
              <a:t>U</a:t>
            </a:r>
            <a:r>
              <a:rPr kumimoji="0" lang="en-US" sz="2400" i="0" u="none" strike="noStrike" cap="none" normalizeH="0" baseline="0" dirty="0">
                <a:ln>
                  <a:noFill/>
                </a:ln>
                <a:solidFill>
                  <a:schemeClr val="tx1"/>
                </a:solidFill>
                <a:effectLst/>
                <a:latin typeface="Arial" pitchFamily="34" charset="0"/>
                <a:cs typeface="Arial" pitchFamily="34" charset="0"/>
              </a:rPr>
              <a:t>plift</a:t>
            </a:r>
          </a:p>
        </p:txBody>
      </p:sp>
      <p:sp>
        <p:nvSpPr>
          <p:cNvPr id="24" name="TextBox 23"/>
          <p:cNvSpPr txBox="1"/>
          <p:nvPr/>
        </p:nvSpPr>
        <p:spPr>
          <a:xfrm>
            <a:off x="259080" y="5276215"/>
            <a:ext cx="1767840" cy="400110"/>
          </a:xfrm>
          <a:prstGeom prst="rect">
            <a:avLst/>
          </a:prstGeom>
          <a:noFill/>
        </p:spPr>
        <p:txBody>
          <a:bodyPr wrap="square" rtlCol="0">
            <a:spAutoFit/>
          </a:bodyPr>
          <a:lstStyle/>
          <a:p>
            <a:pPr algn="ctr"/>
            <a:r>
              <a:rPr lang="en-US" sz="2000" b="1" u="sng" dirty="0">
                <a:solidFill>
                  <a:schemeClr val="tx1"/>
                </a:solidFill>
                <a:latin typeface="Arial" pitchFamily="34" charset="0"/>
                <a:cs typeface="Arial" pitchFamily="34" charset="0"/>
              </a:rPr>
              <a:t>U</a:t>
            </a:r>
            <a:r>
              <a:rPr lang="en-US" sz="2000" b="1" dirty="0">
                <a:solidFill>
                  <a:schemeClr val="tx1"/>
                </a:solidFill>
                <a:latin typeface="Arial" pitchFamily="34" charset="0"/>
                <a:cs typeface="Arial" pitchFamily="34" charset="0"/>
              </a:rPr>
              <a:t>nderplating</a:t>
            </a:r>
          </a:p>
        </p:txBody>
      </p:sp>
      <p:cxnSp>
        <p:nvCxnSpPr>
          <p:cNvPr id="25" name="Straight Arrow Connector 24"/>
          <p:cNvCxnSpPr/>
          <p:nvPr/>
        </p:nvCxnSpPr>
        <p:spPr bwMode="auto">
          <a:xfrm>
            <a:off x="2042160" y="5486400"/>
            <a:ext cx="1325880" cy="0"/>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sp>
        <p:nvSpPr>
          <p:cNvPr id="40" name="TextBox 39"/>
          <p:cNvSpPr txBox="1"/>
          <p:nvPr/>
        </p:nvSpPr>
        <p:spPr>
          <a:xfrm>
            <a:off x="4724400" y="4803775"/>
            <a:ext cx="2773680" cy="400110"/>
          </a:xfrm>
          <a:prstGeom prst="rect">
            <a:avLst/>
          </a:prstGeom>
          <a:noFill/>
        </p:spPr>
        <p:txBody>
          <a:bodyPr wrap="square" rtlCol="0">
            <a:spAutoFit/>
          </a:bodyPr>
          <a:lstStyle/>
          <a:p>
            <a:pPr algn="ctr"/>
            <a:r>
              <a:rPr lang="en-US" sz="2000" b="1" i="1" dirty="0">
                <a:ln w="6350">
                  <a:solidFill>
                    <a:schemeClr val="tx1"/>
                  </a:solidFill>
                </a:ln>
                <a:latin typeface="Arial" pitchFamily="34" charset="0"/>
                <a:cs typeface="Arial" pitchFamily="34" charset="0"/>
              </a:rPr>
              <a:t>subduction erosion</a:t>
            </a:r>
          </a:p>
        </p:txBody>
      </p:sp>
      <p:cxnSp>
        <p:nvCxnSpPr>
          <p:cNvPr id="41" name="Straight Arrow Connector 40"/>
          <p:cNvCxnSpPr/>
          <p:nvPr/>
        </p:nvCxnSpPr>
        <p:spPr bwMode="auto">
          <a:xfrm>
            <a:off x="6233160" y="3139440"/>
            <a:ext cx="0" cy="701040"/>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sp>
        <p:nvSpPr>
          <p:cNvPr id="43" name="TextBox 42"/>
          <p:cNvSpPr txBox="1"/>
          <p:nvPr/>
        </p:nvSpPr>
        <p:spPr>
          <a:xfrm>
            <a:off x="5440680" y="2449770"/>
            <a:ext cx="1676400" cy="707886"/>
          </a:xfrm>
          <a:prstGeom prst="rect">
            <a:avLst/>
          </a:prstGeom>
          <a:noFill/>
        </p:spPr>
        <p:txBody>
          <a:bodyPr wrap="square" rtlCol="0">
            <a:spAutoFit/>
          </a:bodyPr>
          <a:lstStyle/>
          <a:p>
            <a:pPr algn="ctr"/>
            <a:r>
              <a:rPr lang="en-US" sz="2000" b="1" u="sng" dirty="0">
                <a:solidFill>
                  <a:schemeClr val="tx1"/>
                </a:solidFill>
                <a:latin typeface="Arial" pitchFamily="34" charset="0"/>
                <a:cs typeface="Arial" pitchFamily="34" charset="0"/>
              </a:rPr>
              <a:t>U</a:t>
            </a:r>
            <a:r>
              <a:rPr lang="en-US" sz="2000" b="1" dirty="0">
                <a:solidFill>
                  <a:schemeClr val="tx1"/>
                </a:solidFill>
                <a:latin typeface="Arial" pitchFamily="34" charset="0"/>
                <a:cs typeface="Arial" pitchFamily="34" charset="0"/>
              </a:rPr>
              <a:t>n-roofed batholith</a:t>
            </a:r>
          </a:p>
        </p:txBody>
      </p:sp>
      <p:cxnSp>
        <p:nvCxnSpPr>
          <p:cNvPr id="48" name="Straight Arrow Connector 47"/>
          <p:cNvCxnSpPr/>
          <p:nvPr/>
        </p:nvCxnSpPr>
        <p:spPr bwMode="auto">
          <a:xfrm>
            <a:off x="3352800" y="3642360"/>
            <a:ext cx="441960" cy="335280"/>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cxnSp>
        <p:nvCxnSpPr>
          <p:cNvPr id="49" name="Straight Arrow Connector 48"/>
          <p:cNvCxnSpPr/>
          <p:nvPr/>
        </p:nvCxnSpPr>
        <p:spPr bwMode="auto">
          <a:xfrm>
            <a:off x="4251960" y="3642360"/>
            <a:ext cx="548640" cy="243840"/>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sp>
        <p:nvSpPr>
          <p:cNvPr id="59" name="TextBox 58"/>
          <p:cNvSpPr txBox="1"/>
          <p:nvPr/>
        </p:nvSpPr>
        <p:spPr>
          <a:xfrm>
            <a:off x="0" y="3642995"/>
            <a:ext cx="1767840" cy="307777"/>
          </a:xfrm>
          <a:prstGeom prst="rect">
            <a:avLst/>
          </a:prstGeom>
          <a:noFill/>
        </p:spPr>
        <p:txBody>
          <a:bodyPr wrap="square" rtlCol="0">
            <a:spAutoFit/>
          </a:bodyPr>
          <a:lstStyle/>
          <a:p>
            <a:pPr algn="ctr"/>
            <a:r>
              <a:rPr lang="en-US" sz="1400" dirty="0">
                <a:solidFill>
                  <a:schemeClr val="tx1"/>
                </a:solidFill>
                <a:latin typeface="Arial" pitchFamily="34" charset="0"/>
                <a:cs typeface="Arial" pitchFamily="34" charset="0"/>
              </a:rPr>
              <a:t>Catalina Schist</a:t>
            </a:r>
          </a:p>
        </p:txBody>
      </p:sp>
      <p:cxnSp>
        <p:nvCxnSpPr>
          <p:cNvPr id="60" name="Straight Arrow Connector 59"/>
          <p:cNvCxnSpPr>
            <a:stCxn id="59" idx="2"/>
          </p:cNvCxnSpPr>
          <p:nvPr/>
        </p:nvCxnSpPr>
        <p:spPr bwMode="auto">
          <a:xfrm>
            <a:off x="883920" y="3950772"/>
            <a:ext cx="2042160" cy="910788"/>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sp>
        <p:nvSpPr>
          <p:cNvPr id="63" name="TextBox 62"/>
          <p:cNvSpPr txBox="1"/>
          <p:nvPr/>
        </p:nvSpPr>
        <p:spPr>
          <a:xfrm>
            <a:off x="8001000" y="4206875"/>
            <a:ext cx="1417320" cy="523220"/>
          </a:xfrm>
          <a:prstGeom prst="rect">
            <a:avLst/>
          </a:prstGeom>
          <a:noFill/>
        </p:spPr>
        <p:txBody>
          <a:bodyPr wrap="square" rtlCol="0">
            <a:spAutoFit/>
          </a:bodyPr>
          <a:lstStyle/>
          <a:p>
            <a:pPr algn="ctr"/>
            <a:r>
              <a:rPr lang="en-US" sz="1400" dirty="0">
                <a:solidFill>
                  <a:schemeClr val="tx1"/>
                </a:solidFill>
                <a:latin typeface="Arial" pitchFamily="34" charset="0"/>
                <a:cs typeface="Arial" pitchFamily="34" charset="0"/>
              </a:rPr>
              <a:t>Orocopia Schist</a:t>
            </a:r>
          </a:p>
        </p:txBody>
      </p:sp>
      <p:cxnSp>
        <p:nvCxnSpPr>
          <p:cNvPr id="66" name="Straight Arrow Connector 65"/>
          <p:cNvCxnSpPr>
            <a:stCxn id="63" idx="2"/>
          </p:cNvCxnSpPr>
          <p:nvPr/>
        </p:nvCxnSpPr>
        <p:spPr bwMode="auto">
          <a:xfrm flipH="1">
            <a:off x="8580120" y="4730095"/>
            <a:ext cx="129540" cy="421025"/>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descr="global_topo_large"/>
          <p:cNvPicPr>
            <a:picLocks noChangeAspect="1" noChangeArrowheads="1"/>
          </p:cNvPicPr>
          <p:nvPr/>
        </p:nvPicPr>
        <p:blipFill>
          <a:blip r:embed="rId3" cstate="print"/>
          <a:srcRect/>
          <a:stretch>
            <a:fillRect/>
          </a:stretch>
        </p:blipFill>
        <p:spPr bwMode="auto">
          <a:xfrm>
            <a:off x="-914400" y="-261938"/>
            <a:ext cx="10972800" cy="7381876"/>
          </a:xfrm>
          <a:prstGeom prst="rect">
            <a:avLst/>
          </a:prstGeom>
          <a:noFill/>
          <a:ln w="9525">
            <a:noFill/>
            <a:miter lim="800000"/>
            <a:headEnd/>
            <a:tailEnd/>
          </a:ln>
        </p:spPr>
      </p:pic>
      <p:sp>
        <p:nvSpPr>
          <p:cNvPr id="30723" name="Text Box 3"/>
          <p:cNvSpPr txBox="1">
            <a:spLocks noChangeArrowheads="1"/>
          </p:cNvSpPr>
          <p:nvPr/>
        </p:nvSpPr>
        <p:spPr bwMode="auto">
          <a:xfrm>
            <a:off x="5943600" y="3200400"/>
            <a:ext cx="1524000" cy="1373188"/>
          </a:xfrm>
          <a:prstGeom prst="rect">
            <a:avLst/>
          </a:prstGeom>
          <a:noFill/>
          <a:ln w="9525">
            <a:noFill/>
            <a:miter lim="800000"/>
            <a:headEnd/>
            <a:tailEnd/>
          </a:ln>
        </p:spPr>
        <p:txBody>
          <a:bodyPr>
            <a:spAutoFit/>
          </a:bodyPr>
          <a:lstStyle/>
          <a:p>
            <a:pPr algn="ctr">
              <a:spcBef>
                <a:spcPct val="50000"/>
              </a:spcBef>
            </a:pPr>
            <a:r>
              <a:rPr lang="en-US">
                <a:solidFill>
                  <a:schemeClr val="tx1"/>
                </a:solidFill>
              </a:rPr>
              <a:t>East Pacific Rise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3-D Visualization Gulf of Ca"/>
          <p:cNvPicPr>
            <a:picLocks noChangeAspect="1" noChangeArrowheads="1"/>
          </p:cNvPicPr>
          <p:nvPr/>
        </p:nvPicPr>
        <p:blipFill>
          <a:blip r:embed="rId3" cstate="print"/>
          <a:srcRect/>
          <a:stretch>
            <a:fillRect/>
          </a:stretch>
        </p:blipFill>
        <p:spPr bwMode="auto">
          <a:xfrm>
            <a:off x="304800" y="114300"/>
            <a:ext cx="7277100" cy="6743700"/>
          </a:xfrm>
          <a:prstGeom prst="rect">
            <a:avLst/>
          </a:prstGeom>
          <a:noFill/>
          <a:ln w="9525">
            <a:noFill/>
            <a:miter lim="800000"/>
            <a:headEnd/>
            <a:tailEnd/>
          </a:ln>
        </p:spPr>
      </p:pic>
      <p:cxnSp>
        <p:nvCxnSpPr>
          <p:cNvPr id="4" name="Straight Arrow Connector 3"/>
          <p:cNvCxnSpPr/>
          <p:nvPr/>
        </p:nvCxnSpPr>
        <p:spPr bwMode="auto">
          <a:xfrm rot="10800000">
            <a:off x="3139440" y="1600202"/>
            <a:ext cx="4069080" cy="914398"/>
          </a:xfrm>
          <a:prstGeom prst="straightConnector1">
            <a:avLst/>
          </a:prstGeom>
          <a:solidFill>
            <a:schemeClr val="accent1"/>
          </a:solidFill>
          <a:ln w="38100" cap="flat" cmpd="sng" algn="ctr">
            <a:solidFill>
              <a:srgbClr val="FF0000"/>
            </a:solidFill>
            <a:prstDash val="solid"/>
            <a:round/>
            <a:headEnd type="none" w="med" len="med"/>
            <a:tailEnd type="triangle" w="lg" len="med"/>
          </a:ln>
          <a:effectLst>
            <a:outerShdw blurRad="50800" dist="38100" dir="8100000" algn="tr" rotWithShape="0">
              <a:prstClr val="black">
                <a:alpha val="40000"/>
              </a:prstClr>
            </a:outerShdw>
          </a:effectLst>
        </p:spPr>
      </p:cxnSp>
      <p:sp>
        <p:nvSpPr>
          <p:cNvPr id="8" name="TextBox 7"/>
          <p:cNvSpPr txBox="1"/>
          <p:nvPr/>
        </p:nvSpPr>
        <p:spPr>
          <a:xfrm>
            <a:off x="7193280" y="2222252"/>
            <a:ext cx="1798320" cy="707886"/>
          </a:xfrm>
          <a:prstGeom prst="rect">
            <a:avLst/>
          </a:prstGeom>
          <a:noFill/>
        </p:spPr>
        <p:txBody>
          <a:bodyPr wrap="square" rtlCol="0">
            <a:spAutoFit/>
          </a:bodyPr>
          <a:lstStyle/>
          <a:p>
            <a:pPr algn="ctr"/>
            <a:r>
              <a:rPr lang="en-US" sz="2000" b="1" dirty="0">
                <a:solidFill>
                  <a:srgbClr val="FF0000"/>
                </a:solidFill>
                <a:effectLst>
                  <a:outerShdw blurRad="38100" dist="38100" dir="2700000" algn="tl">
                    <a:srgbClr val="000000">
                      <a:alpha val="43137"/>
                    </a:srgbClr>
                  </a:outerShdw>
                </a:effectLst>
                <a:latin typeface="Arial" pitchFamily="34" charset="0"/>
                <a:cs typeface="Arial" pitchFamily="34" charset="0"/>
              </a:rPr>
              <a:t>Peninsular Ranges</a:t>
            </a:r>
          </a:p>
        </p:txBody>
      </p:sp>
      <p:cxnSp>
        <p:nvCxnSpPr>
          <p:cNvPr id="9" name="Straight Arrow Connector 8"/>
          <p:cNvCxnSpPr/>
          <p:nvPr/>
        </p:nvCxnSpPr>
        <p:spPr bwMode="auto">
          <a:xfrm rot="10800000" flipV="1">
            <a:off x="2286000" y="2529840"/>
            <a:ext cx="4937760" cy="915036"/>
          </a:xfrm>
          <a:prstGeom prst="straightConnector1">
            <a:avLst/>
          </a:prstGeom>
          <a:solidFill>
            <a:schemeClr val="accent1"/>
          </a:solidFill>
          <a:ln w="38100" cap="flat" cmpd="sng" algn="ctr">
            <a:solidFill>
              <a:srgbClr val="FF0000"/>
            </a:solidFill>
            <a:prstDash val="solid"/>
            <a:round/>
            <a:headEnd type="none" w="med" len="med"/>
            <a:tailEnd type="triangle" w="lg" len="med"/>
          </a:ln>
          <a:effectLst>
            <a:outerShdw blurRad="50800" dist="38100" dir="8100000" algn="tr" rotWithShape="0">
              <a:prstClr val="black">
                <a:alpha val="40000"/>
              </a:prstClr>
            </a:outerShdw>
          </a:effectLst>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descr="GAS_scenic253954x001"/>
          <p:cNvPicPr>
            <a:picLocks noChangeAspect="1" noChangeArrowheads="1"/>
          </p:cNvPicPr>
          <p:nvPr/>
        </p:nvPicPr>
        <p:blipFill>
          <a:blip r:embed="rId3" cstate="print">
            <a:lum bright="10000"/>
          </a:blip>
          <a:srcRect/>
          <a:stretch>
            <a:fillRect/>
          </a:stretch>
        </p:blipFill>
        <p:spPr bwMode="auto">
          <a:xfrm>
            <a:off x="0" y="1905000"/>
            <a:ext cx="9144000" cy="3068638"/>
          </a:xfrm>
          <a:prstGeom prst="rect">
            <a:avLst/>
          </a:prstGeom>
          <a:noFill/>
          <a:ln w="9525">
            <a:noFill/>
            <a:miter lim="800000"/>
            <a:headEnd/>
            <a:tailEnd/>
          </a:ln>
        </p:spPr>
      </p:pic>
      <p:sp>
        <p:nvSpPr>
          <p:cNvPr id="3" name="Rectangle 2"/>
          <p:cNvSpPr/>
          <p:nvPr/>
        </p:nvSpPr>
        <p:spPr>
          <a:xfrm>
            <a:off x="2630599" y="1201430"/>
            <a:ext cx="3882794" cy="523220"/>
          </a:xfrm>
          <a:prstGeom prst="rect">
            <a:avLst/>
          </a:prstGeom>
        </p:spPr>
        <p:txBody>
          <a:bodyPr wrap="none">
            <a:spAutoFit/>
          </a:bodyPr>
          <a:lstStyle/>
          <a:p>
            <a:pPr algn="ctr"/>
            <a:r>
              <a:rPr lang="en-US" b="1" dirty="0">
                <a:effectLst>
                  <a:outerShdw blurRad="38100" dist="38100" dir="2700000" algn="tl">
                    <a:srgbClr val="000000">
                      <a:alpha val="43137"/>
                    </a:srgbClr>
                  </a:outerShdw>
                </a:effectLst>
                <a:latin typeface="Arial" pitchFamily="34" charset="0"/>
                <a:cs typeface="Arial" pitchFamily="34" charset="0"/>
              </a:rPr>
              <a:t>Cuyamaca Mountains</a:t>
            </a:r>
          </a:p>
        </p:txBody>
      </p:sp>
      <p:sp>
        <p:nvSpPr>
          <p:cNvPr id="4" name="Rectangle 3"/>
          <p:cNvSpPr/>
          <p:nvPr/>
        </p:nvSpPr>
        <p:spPr>
          <a:xfrm>
            <a:off x="3601221" y="5133350"/>
            <a:ext cx="1941557" cy="523220"/>
          </a:xfrm>
          <a:prstGeom prst="rect">
            <a:avLst/>
          </a:prstGeom>
          <a:noFill/>
        </p:spPr>
        <p:txBody>
          <a:bodyPr wrap="none">
            <a:spAutoFit/>
          </a:bodyPr>
          <a:lstStyle/>
          <a:p>
            <a:pPr algn="ctr"/>
            <a:r>
              <a:rPr lang="en-US" b="1" dirty="0">
                <a:effectLst>
                  <a:outerShdw blurRad="38100" dist="38100" dir="2700000" algn="tl">
                    <a:srgbClr val="000000">
                      <a:alpha val="43137"/>
                    </a:srgbClr>
                  </a:outerShdw>
                </a:effectLst>
                <a:latin typeface="Arial" pitchFamily="34" charset="0"/>
                <a:cs typeface="Arial" pitchFamily="34" charset="0"/>
              </a:rPr>
              <a:t>San Diego</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06850" name="Group 2"/>
          <p:cNvGraphicFramePr>
            <a:graphicFrameLocks noGrp="1"/>
          </p:cNvGraphicFramePr>
          <p:nvPr/>
        </p:nvGraphicFramePr>
        <p:xfrm>
          <a:off x="3352800" y="223838"/>
          <a:ext cx="5581650" cy="6410326"/>
        </p:xfrm>
        <a:graphic>
          <a:graphicData uri="http://schemas.openxmlformats.org/drawingml/2006/table">
            <a:tbl>
              <a:tblPr/>
              <a:tblGrid>
                <a:gridCol w="912813">
                  <a:extLst>
                    <a:ext uri="{9D8B030D-6E8A-4147-A177-3AD203B41FA5}">
                      <a16:colId xmlns:a16="http://schemas.microsoft.com/office/drawing/2014/main" xmlns="" val="20000"/>
                    </a:ext>
                  </a:extLst>
                </a:gridCol>
                <a:gridCol w="2820987">
                  <a:extLst>
                    <a:ext uri="{9D8B030D-6E8A-4147-A177-3AD203B41FA5}">
                      <a16:colId xmlns:a16="http://schemas.microsoft.com/office/drawing/2014/main" xmlns="" val="20001"/>
                    </a:ext>
                  </a:extLst>
                </a:gridCol>
                <a:gridCol w="1847850">
                  <a:extLst>
                    <a:ext uri="{9D8B030D-6E8A-4147-A177-3AD203B41FA5}">
                      <a16:colId xmlns:a16="http://schemas.microsoft.com/office/drawing/2014/main" xmlns="" val="20002"/>
                    </a:ext>
                  </a:extLst>
                </a:gridCol>
              </a:tblGrid>
              <a:tr h="630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pitchFamily="18" charset="0"/>
                          <a:cs typeface="Arial" charset="0"/>
                        </a:rPr>
                        <a:t>EVENTS</a:t>
                      </a:r>
                      <a:endParaRPr kumimoji="0" lang="en-US" sz="2400" b="0" i="0" u="none" strike="noStrike" cap="none" normalizeH="0" baseline="0">
                        <a:ln>
                          <a:noFill/>
                        </a:ln>
                        <a:solidFill>
                          <a:schemeClr val="tx1"/>
                        </a:solidFill>
                        <a:effectLst/>
                        <a:latin typeface="Times New Roman" pitchFamily="18"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pitchFamily="18" charset="0"/>
                          <a:cs typeface="Arial" charset="0"/>
                        </a:rPr>
                        <a:t>ERA</a:t>
                      </a:r>
                      <a:endParaRPr kumimoji="0" lang="en-US" sz="2400" b="0" i="0" u="none" strike="noStrike" cap="none" normalizeH="0" baseline="0">
                        <a:ln>
                          <a:noFill/>
                        </a:ln>
                        <a:solidFill>
                          <a:schemeClr val="tx1"/>
                        </a:solidFill>
                        <a:effectLst/>
                        <a:latin typeface="Times New Roman" pitchFamily="18"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200" b="0" i="0" u="none" strike="noStrike" cap="none" normalizeH="0" baseline="0">
                          <a:ln>
                            <a:noFill/>
                          </a:ln>
                          <a:solidFill>
                            <a:schemeClr val="tx1"/>
                          </a:solidFill>
                          <a:effectLst/>
                          <a:latin typeface="Arial" charset="0"/>
                          <a:ea typeface="Times New Roman" pitchFamily="18" charset="0"/>
                          <a:cs typeface="Arial" charset="0"/>
                        </a:rPr>
                        <a:t>T</a:t>
                      </a:r>
                      <a:endParaRPr kumimoji="0" lang="en-US" sz="2400" b="0" i="0" u="none" strike="noStrike" cap="none" normalizeH="0" baseline="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Termination of subduction, Thermal expansion, Tilting, Translation, Transtension, Transpression, Terracing</a:t>
                      </a:r>
                      <a:endParaRPr kumimoji="0" lang="en-US" sz="16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Times New Roman" pitchFamily="18" charset="0"/>
                          <a:cs typeface="Arial" charset="0"/>
                        </a:rPr>
                        <a:t>LATE CENOZOIC</a:t>
                      </a:r>
                      <a:endParaRPr kumimoji="0" lang="en-US" sz="2400" b="0" i="0" u="none" strike="noStrike" cap="none" normalizeH="0" baseline="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200" b="0" i="0" u="none" strike="noStrike" cap="none" normalizeH="0" baseline="0">
                          <a:ln>
                            <a:noFill/>
                          </a:ln>
                          <a:solidFill>
                            <a:schemeClr val="tx1"/>
                          </a:solidFill>
                          <a:effectLst/>
                          <a:latin typeface="Arial" charset="0"/>
                          <a:ea typeface="Times New Roman" pitchFamily="18" charset="0"/>
                          <a:cs typeface="Arial" charset="0"/>
                        </a:rPr>
                        <a:t>U</a:t>
                      </a:r>
                      <a:endParaRPr kumimoji="0" lang="en-US" sz="2400" b="0" i="0" u="none" strike="noStrike" cap="none" normalizeH="0" baseline="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Times New Roman" pitchFamily="18" charset="0"/>
                          <a:cs typeface="Arial" charset="0"/>
                        </a:rPr>
                        <a:t>Under-plating</a:t>
                      </a:r>
                      <a:endParaRPr kumimoji="0" lang="en-US" sz="1000" b="0" i="0" u="none" strike="noStrike" cap="none" normalizeH="0" baseline="0">
                        <a:ln>
                          <a:noFill/>
                        </a:ln>
                        <a:solidFill>
                          <a:schemeClr val="tx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Times New Roman" pitchFamily="18" charset="0"/>
                          <a:cs typeface="Arial" charset="0"/>
                        </a:rPr>
                        <a:t>Uplift</a:t>
                      </a:r>
                      <a:endParaRPr kumimoji="0" lang="en-US" sz="1000" b="0" i="0" u="none" strike="noStrike" cap="none" normalizeH="0" baseline="0">
                        <a:ln>
                          <a:noFill/>
                        </a:ln>
                        <a:solidFill>
                          <a:schemeClr val="tx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Times New Roman" pitchFamily="18" charset="0"/>
                          <a:cs typeface="Arial" charset="0"/>
                        </a:rPr>
                        <a:t>Un-roofing</a:t>
                      </a:r>
                      <a:endParaRPr kumimoji="0" lang="en-US" sz="1000" b="0" i="0" u="none" strike="noStrike" cap="none" normalizeH="0" baseline="0">
                        <a:ln>
                          <a:noFill/>
                        </a:ln>
                        <a:solidFill>
                          <a:schemeClr val="tx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Times New Roman" pitchFamily="18" charset="0"/>
                          <a:cs typeface="Arial" charset="0"/>
                        </a:rPr>
                        <a:t>Undulating</a:t>
                      </a:r>
                      <a:endParaRPr kumimoji="0" lang="en-US" sz="2400" b="0" i="0" u="none" strike="noStrike" cap="none" normalizeH="0" baseline="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Times New Roman" pitchFamily="18" charset="0"/>
                          <a:cs typeface="Arial" charset="0"/>
                        </a:rPr>
                        <a:t>EARLY CENOZOIC</a:t>
                      </a:r>
                      <a:endParaRPr kumimoji="0" lang="en-US" sz="2400" b="0" i="0" u="none" strike="noStrike" cap="none" normalizeH="0" baseline="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446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200" b="0" i="0" u="none" strike="noStrike" cap="none" normalizeH="0" baseline="0">
                          <a:ln>
                            <a:noFill/>
                          </a:ln>
                          <a:solidFill>
                            <a:schemeClr val="tx1"/>
                          </a:solidFill>
                          <a:effectLst/>
                          <a:latin typeface="Arial" charset="0"/>
                          <a:ea typeface="Times New Roman" pitchFamily="18" charset="0"/>
                          <a:cs typeface="Arial" charset="0"/>
                        </a:rPr>
                        <a:t>M</a:t>
                      </a:r>
                      <a:endParaRPr kumimoji="0" lang="en-US" sz="2400" b="0" i="0" u="none" strike="noStrike" cap="none" normalizeH="0" baseline="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Magmatic Madness</a:t>
                      </a:r>
                      <a:endParaRPr kumimoji="0" lang="en-US" sz="10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Metamorphism</a:t>
                      </a:r>
                      <a:endParaRPr kumimoji="0" lang="en-US" sz="24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Times New Roman" pitchFamily="18" charset="0"/>
                          <a:cs typeface="Arial" charset="0"/>
                        </a:rPr>
                        <a:t>MESOZOIC</a:t>
                      </a:r>
                      <a:endParaRPr kumimoji="0" lang="en-US" sz="2400" b="0" i="0" u="none" strike="noStrike" cap="none" normalizeH="0" baseline="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200" b="0" i="0" u="none" strike="noStrike" cap="none" normalizeH="0" baseline="0">
                          <a:ln>
                            <a:noFill/>
                          </a:ln>
                          <a:solidFill>
                            <a:schemeClr val="tx1"/>
                          </a:solidFill>
                          <a:effectLst/>
                          <a:latin typeface="Arial" charset="0"/>
                          <a:ea typeface="Times New Roman" pitchFamily="18" charset="0"/>
                          <a:cs typeface="Arial" charset="0"/>
                        </a:rPr>
                        <a:t>S</a:t>
                      </a:r>
                      <a:endParaRPr kumimoji="0" lang="en-US" sz="2400" b="0" i="0" u="none" strike="noStrike" cap="none" normalizeH="0" baseline="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Stable Shelf Sedimentation</a:t>
                      </a:r>
                      <a:endParaRPr kumimoji="0" lang="en-US" sz="24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PALEOZOIC</a:t>
                      </a:r>
                      <a:endParaRPr kumimoji="0" lang="en-US" sz="24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pic>
        <p:nvPicPr>
          <p:cNvPr id="6176" name="Picture 33" descr="http://www.adairproducts.com/tums.jpg"/>
          <p:cNvPicPr>
            <a:picLocks noChangeAspect="1" noChangeArrowheads="1"/>
          </p:cNvPicPr>
          <p:nvPr/>
        </p:nvPicPr>
        <p:blipFill>
          <a:blip r:embed="rId3" cstate="print"/>
          <a:srcRect l="15599" r="13239"/>
          <a:stretch>
            <a:fillRect/>
          </a:stretch>
        </p:blipFill>
        <p:spPr bwMode="auto">
          <a:xfrm>
            <a:off x="152400" y="238125"/>
            <a:ext cx="2971800" cy="6467475"/>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07874" name="Group 2"/>
          <p:cNvGraphicFramePr>
            <a:graphicFrameLocks noGrp="1"/>
          </p:cNvGraphicFramePr>
          <p:nvPr/>
        </p:nvGraphicFramePr>
        <p:xfrm>
          <a:off x="3276600" y="223838"/>
          <a:ext cx="5581650" cy="6410326"/>
        </p:xfrm>
        <a:graphic>
          <a:graphicData uri="http://schemas.openxmlformats.org/drawingml/2006/table">
            <a:tbl>
              <a:tblPr/>
              <a:tblGrid>
                <a:gridCol w="912813">
                  <a:extLst>
                    <a:ext uri="{9D8B030D-6E8A-4147-A177-3AD203B41FA5}">
                      <a16:colId xmlns:a16="http://schemas.microsoft.com/office/drawing/2014/main" xmlns="" val="20000"/>
                    </a:ext>
                  </a:extLst>
                </a:gridCol>
                <a:gridCol w="2754312">
                  <a:extLst>
                    <a:ext uri="{9D8B030D-6E8A-4147-A177-3AD203B41FA5}">
                      <a16:colId xmlns:a16="http://schemas.microsoft.com/office/drawing/2014/main" xmlns="" val="20001"/>
                    </a:ext>
                  </a:extLst>
                </a:gridCol>
                <a:gridCol w="1914525">
                  <a:extLst>
                    <a:ext uri="{9D8B030D-6E8A-4147-A177-3AD203B41FA5}">
                      <a16:colId xmlns:a16="http://schemas.microsoft.com/office/drawing/2014/main" xmlns="" val="20002"/>
                    </a:ext>
                  </a:extLst>
                </a:gridCol>
              </a:tblGrid>
              <a:tr h="630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sng" strike="noStrike" cap="none" normalizeH="0" baseline="0" dirty="0">
                          <a:ln>
                            <a:noFill/>
                          </a:ln>
                          <a:solidFill>
                            <a:srgbClr val="FF0000"/>
                          </a:solidFill>
                          <a:effectLst/>
                          <a:latin typeface="Arial" charset="0"/>
                          <a:ea typeface="Times New Roman" pitchFamily="18" charset="0"/>
                          <a:cs typeface="Arial" charset="0"/>
                        </a:rPr>
                        <a:t>EVENTS</a:t>
                      </a:r>
                      <a:endParaRPr kumimoji="0" lang="en-US" sz="2400" b="0" i="0" u="sng" strike="noStrike" cap="none" normalizeH="0" baseline="0" dirty="0">
                        <a:ln>
                          <a:noFill/>
                        </a:ln>
                        <a:solidFill>
                          <a:srgbClr val="FF0000"/>
                        </a:solidFill>
                        <a:effectLst/>
                        <a:latin typeface="Times New Roman" pitchFamily="18"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sng" strike="noStrike" cap="none" normalizeH="0" baseline="0" dirty="0">
                          <a:ln>
                            <a:noFill/>
                          </a:ln>
                          <a:solidFill>
                            <a:srgbClr val="FF0000"/>
                          </a:solidFill>
                          <a:effectLst/>
                          <a:latin typeface="Arial" charset="0"/>
                          <a:ea typeface="Times New Roman" pitchFamily="18" charset="0"/>
                          <a:cs typeface="Arial" charset="0"/>
                        </a:rPr>
                        <a:t>ERA</a:t>
                      </a:r>
                      <a:endParaRPr kumimoji="0" lang="en-US" sz="2400" b="0" i="0" u="sng" strike="noStrike" cap="none" normalizeH="0" baseline="0" dirty="0">
                        <a:ln>
                          <a:noFill/>
                        </a:ln>
                        <a:solidFill>
                          <a:srgbClr val="FF0000"/>
                        </a:solidFill>
                        <a:effectLst/>
                        <a:latin typeface="Times New Roman" pitchFamily="18"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0000"/>
                          </a:solidFill>
                          <a:effectLst/>
                          <a:latin typeface="Arial" charset="0"/>
                          <a:ea typeface="Times New Roman" pitchFamily="18" charset="0"/>
                          <a:cs typeface="Arial" charset="0"/>
                        </a:rPr>
                        <a:t>Translation</a:t>
                      </a:r>
                      <a:endParaRPr kumimoji="0" lang="en-US" sz="1000" b="0" i="0" u="none" strike="noStrike" cap="none" normalizeH="0" baseline="0" dirty="0">
                        <a:ln>
                          <a:noFill/>
                        </a:ln>
                        <a:solidFill>
                          <a:srgbClr val="FF0000"/>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rgbClr val="FF0000"/>
                          </a:solidFill>
                          <a:effectLst/>
                          <a:latin typeface="Arial" charset="0"/>
                          <a:ea typeface="Times New Roman" pitchFamily="18" charset="0"/>
                          <a:cs typeface="Arial" charset="0"/>
                        </a:rPr>
                        <a:t>Transtension, Transpression</a:t>
                      </a:r>
                      <a:endParaRPr kumimoji="0" lang="en-US" sz="1000" b="0" i="0" u="none" strike="noStrike" cap="none" normalizeH="0" baseline="0" dirty="0">
                        <a:ln>
                          <a:noFill/>
                        </a:ln>
                        <a:solidFill>
                          <a:srgbClr val="FF0000"/>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rgbClr val="FF0000"/>
                          </a:solidFill>
                          <a:effectLst/>
                          <a:latin typeface="Arial" charset="0"/>
                          <a:ea typeface="Times New Roman" pitchFamily="18" charset="0"/>
                          <a:cs typeface="Arial" charset="0"/>
                        </a:rPr>
                        <a:t>Terracing</a:t>
                      </a:r>
                      <a:endParaRPr kumimoji="0" lang="en-US" sz="2400" b="0" i="0" u="none" strike="noStrike" cap="none" normalizeH="0" baseline="0" dirty="0">
                        <a:ln>
                          <a:noFill/>
                        </a:ln>
                        <a:solidFill>
                          <a:srgbClr val="FF0000"/>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0000"/>
                          </a:solidFill>
                          <a:effectLst/>
                          <a:latin typeface="Arial" charset="0"/>
                          <a:ea typeface="Times New Roman" pitchFamily="18" charset="0"/>
                          <a:cs typeface="Arial" charset="0"/>
                        </a:rPr>
                        <a:t>LATE CENOZOIC</a:t>
                      </a:r>
                      <a:endParaRPr kumimoji="0" lang="en-US" sz="2400" b="0" i="0" u="none" strike="noStrike" cap="none" normalizeH="0" baseline="0">
                        <a:ln>
                          <a:noFill/>
                        </a:ln>
                        <a:solidFill>
                          <a:srgbClr val="FF0000"/>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0000"/>
                          </a:solidFill>
                          <a:effectLst/>
                          <a:latin typeface="Arial" charset="0"/>
                          <a:ea typeface="Times New Roman" pitchFamily="18" charset="0"/>
                          <a:cs typeface="Arial" charset="0"/>
                        </a:rPr>
                        <a:t>Under-plating</a:t>
                      </a:r>
                      <a:endParaRPr kumimoji="0" lang="en-US" sz="1000" b="0" i="0" u="none" strike="noStrike" cap="none" normalizeH="0" baseline="0" dirty="0">
                        <a:ln>
                          <a:noFill/>
                        </a:ln>
                        <a:solidFill>
                          <a:srgbClr val="FF0000"/>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rgbClr val="FF0000"/>
                          </a:solidFill>
                          <a:effectLst/>
                          <a:latin typeface="Arial" charset="0"/>
                          <a:ea typeface="Times New Roman" pitchFamily="18" charset="0"/>
                          <a:cs typeface="Arial" charset="0"/>
                        </a:rPr>
                        <a:t>Uplift</a:t>
                      </a:r>
                      <a:endParaRPr kumimoji="0" lang="en-US" sz="1000" b="0" i="0" u="none" strike="noStrike" cap="none" normalizeH="0" baseline="0" dirty="0">
                        <a:ln>
                          <a:noFill/>
                        </a:ln>
                        <a:solidFill>
                          <a:srgbClr val="FF0000"/>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rgbClr val="FF0000"/>
                          </a:solidFill>
                          <a:effectLst/>
                          <a:latin typeface="Arial" charset="0"/>
                          <a:ea typeface="Times New Roman" pitchFamily="18" charset="0"/>
                          <a:cs typeface="Arial" charset="0"/>
                        </a:rPr>
                        <a:t>Un-roofing</a:t>
                      </a:r>
                      <a:endParaRPr kumimoji="0" lang="en-US" sz="1000" b="0" i="0" u="none" strike="noStrike" cap="none" normalizeH="0" baseline="0" dirty="0">
                        <a:ln>
                          <a:noFill/>
                        </a:ln>
                        <a:solidFill>
                          <a:srgbClr val="FF0000"/>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rgbClr val="FF0000"/>
                          </a:solidFill>
                          <a:effectLst/>
                          <a:latin typeface="Arial" charset="0"/>
                          <a:ea typeface="Times New Roman" pitchFamily="18" charset="0"/>
                          <a:cs typeface="Arial" charset="0"/>
                        </a:rPr>
                        <a:t>Undulating</a:t>
                      </a:r>
                      <a:endParaRPr kumimoji="0" lang="en-US" sz="2400" b="0" i="0" u="none" strike="noStrike" cap="none" normalizeH="0" baseline="0" dirty="0">
                        <a:ln>
                          <a:noFill/>
                        </a:ln>
                        <a:solidFill>
                          <a:srgbClr val="FF0000"/>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0000"/>
                          </a:solidFill>
                          <a:effectLst/>
                          <a:latin typeface="Arial" charset="0"/>
                          <a:ea typeface="Times New Roman" pitchFamily="18" charset="0"/>
                          <a:cs typeface="Arial" charset="0"/>
                        </a:rPr>
                        <a:t>EARLY CENOZOIC</a:t>
                      </a:r>
                      <a:endParaRPr kumimoji="0" lang="en-US" sz="2400" b="0" i="0" u="none" strike="noStrike" cap="none" normalizeH="0" baseline="0" dirty="0">
                        <a:ln>
                          <a:noFill/>
                        </a:ln>
                        <a:solidFill>
                          <a:srgbClr val="FF0000"/>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446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0000"/>
                          </a:solidFill>
                          <a:effectLst/>
                          <a:latin typeface="Arial" charset="0"/>
                          <a:ea typeface="Times New Roman" pitchFamily="18" charset="0"/>
                          <a:cs typeface="Arial" charset="0"/>
                        </a:rPr>
                        <a:t>Magmatic Madness</a:t>
                      </a:r>
                      <a:endParaRPr kumimoji="0" lang="en-US" sz="1000" b="0" i="0" u="none" strike="noStrike" cap="none" normalizeH="0" baseline="0" dirty="0">
                        <a:ln>
                          <a:noFill/>
                        </a:ln>
                        <a:solidFill>
                          <a:srgbClr val="FF0000"/>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rgbClr val="FF0000"/>
                          </a:solidFill>
                          <a:effectLst/>
                          <a:latin typeface="Arial" charset="0"/>
                          <a:ea typeface="Times New Roman" pitchFamily="18" charset="0"/>
                          <a:cs typeface="Arial" charset="0"/>
                        </a:rPr>
                        <a:t>Metamorphism</a:t>
                      </a:r>
                      <a:endParaRPr kumimoji="0" lang="en-US" sz="2400" b="0" i="0" u="none" strike="noStrike" cap="none" normalizeH="0" baseline="0" dirty="0">
                        <a:ln>
                          <a:noFill/>
                        </a:ln>
                        <a:solidFill>
                          <a:srgbClr val="FF0000"/>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0000"/>
                          </a:solidFill>
                          <a:effectLst/>
                          <a:latin typeface="Arial" charset="0"/>
                          <a:ea typeface="Times New Roman" pitchFamily="18" charset="0"/>
                          <a:cs typeface="Arial" charset="0"/>
                        </a:rPr>
                        <a:t>MESOZOIC</a:t>
                      </a:r>
                      <a:endParaRPr kumimoji="0" lang="en-US" sz="2400" b="0" i="0" u="none" strike="noStrike" cap="none" normalizeH="0" baseline="0" dirty="0">
                        <a:ln>
                          <a:noFill/>
                        </a:ln>
                        <a:solidFill>
                          <a:srgbClr val="FF0000"/>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0000"/>
                          </a:solidFill>
                          <a:effectLst/>
                          <a:latin typeface="Arial" charset="0"/>
                          <a:ea typeface="Times New Roman" pitchFamily="18" charset="0"/>
                          <a:cs typeface="Arial" charset="0"/>
                        </a:rPr>
                        <a:t>Stable Shelf Sedimentation</a:t>
                      </a:r>
                      <a:endParaRPr kumimoji="0" lang="en-US" sz="2400" b="0" i="0" u="none" strike="noStrike" cap="none" normalizeH="0" baseline="0" dirty="0">
                        <a:ln>
                          <a:noFill/>
                        </a:ln>
                        <a:solidFill>
                          <a:srgbClr val="FF0000"/>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0000"/>
                          </a:solidFill>
                          <a:effectLst/>
                          <a:latin typeface="Arial" charset="0"/>
                          <a:ea typeface="Times New Roman" pitchFamily="18" charset="0"/>
                          <a:cs typeface="Arial" charset="0"/>
                        </a:rPr>
                        <a:t>PALEOZOIC</a:t>
                      </a:r>
                      <a:endParaRPr kumimoji="0" lang="en-US" sz="2400" b="0" i="0" u="none" strike="noStrike" cap="none" normalizeH="0" baseline="0" dirty="0">
                        <a:ln>
                          <a:noFill/>
                        </a:ln>
                        <a:solidFill>
                          <a:srgbClr val="FF0000"/>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sp>
        <p:nvSpPr>
          <p:cNvPr id="7200" name="WordArt 32"/>
          <p:cNvSpPr>
            <a:spLocks noChangeArrowheads="1" noChangeShapeType="1" noTextEdit="1"/>
          </p:cNvSpPr>
          <p:nvPr/>
        </p:nvSpPr>
        <p:spPr bwMode="auto">
          <a:xfrm rot="-5400000">
            <a:off x="3433762" y="1214438"/>
            <a:ext cx="638175" cy="6477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T</a:t>
            </a:r>
          </a:p>
        </p:txBody>
      </p:sp>
      <p:sp>
        <p:nvSpPr>
          <p:cNvPr id="7201" name="WordArt 33"/>
          <p:cNvSpPr>
            <a:spLocks noChangeArrowheads="1" noChangeShapeType="1" noTextEdit="1"/>
          </p:cNvSpPr>
          <p:nvPr/>
        </p:nvSpPr>
        <p:spPr bwMode="auto">
          <a:xfrm rot="-5400000">
            <a:off x="3495675" y="2676525"/>
            <a:ext cx="514350" cy="6477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U</a:t>
            </a:r>
          </a:p>
        </p:txBody>
      </p:sp>
      <p:sp>
        <p:nvSpPr>
          <p:cNvPr id="7202" name="WordArt 34"/>
          <p:cNvSpPr>
            <a:spLocks noChangeArrowheads="1" noChangeShapeType="1" noTextEdit="1"/>
          </p:cNvSpPr>
          <p:nvPr/>
        </p:nvSpPr>
        <p:spPr bwMode="auto">
          <a:xfrm rot="-5400000">
            <a:off x="3433762" y="4186238"/>
            <a:ext cx="638175" cy="6477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M</a:t>
            </a:r>
          </a:p>
        </p:txBody>
      </p:sp>
      <p:sp>
        <p:nvSpPr>
          <p:cNvPr id="7203" name="WordArt 35"/>
          <p:cNvSpPr>
            <a:spLocks noChangeArrowheads="1" noChangeShapeType="1" noTextEdit="1"/>
          </p:cNvSpPr>
          <p:nvPr/>
        </p:nvSpPr>
        <p:spPr bwMode="auto">
          <a:xfrm rot="-5400000">
            <a:off x="3433762" y="5557838"/>
            <a:ext cx="638175" cy="6477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S</a:t>
            </a:r>
          </a:p>
        </p:txBody>
      </p:sp>
      <p:pic>
        <p:nvPicPr>
          <p:cNvPr id="7204" name="Picture 39" descr="http://img169.imageshack.us/img169/5567/flamesanimjl0.gif"/>
          <p:cNvPicPr>
            <a:picLocks noChangeAspect="1" noChangeArrowheads="1" noCrop="1"/>
          </p:cNvPicPr>
          <p:nvPr/>
        </p:nvPicPr>
        <p:blipFill>
          <a:blip r:embed="rId3" cstate="print"/>
          <a:srcRect/>
          <a:stretch>
            <a:fillRect/>
          </a:stretch>
        </p:blipFill>
        <p:spPr bwMode="auto">
          <a:xfrm>
            <a:off x="0" y="1"/>
            <a:ext cx="2974554" cy="68580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Group 2"/>
          <p:cNvGraphicFramePr>
            <a:graphicFrameLocks noGrp="1"/>
          </p:cNvGraphicFramePr>
          <p:nvPr/>
        </p:nvGraphicFramePr>
        <p:xfrm>
          <a:off x="1752600" y="223838"/>
          <a:ext cx="5581650" cy="6410326"/>
        </p:xfrm>
        <a:graphic>
          <a:graphicData uri="http://schemas.openxmlformats.org/drawingml/2006/table">
            <a:tbl>
              <a:tblPr/>
              <a:tblGrid>
                <a:gridCol w="912813">
                  <a:extLst>
                    <a:ext uri="{9D8B030D-6E8A-4147-A177-3AD203B41FA5}">
                      <a16:colId xmlns:a16="http://schemas.microsoft.com/office/drawing/2014/main" xmlns="" val="20000"/>
                    </a:ext>
                  </a:extLst>
                </a:gridCol>
                <a:gridCol w="2851467">
                  <a:extLst>
                    <a:ext uri="{9D8B030D-6E8A-4147-A177-3AD203B41FA5}">
                      <a16:colId xmlns:a16="http://schemas.microsoft.com/office/drawing/2014/main" xmlns="" val="20001"/>
                    </a:ext>
                  </a:extLst>
                </a:gridCol>
                <a:gridCol w="1817370">
                  <a:extLst>
                    <a:ext uri="{9D8B030D-6E8A-4147-A177-3AD203B41FA5}">
                      <a16:colId xmlns:a16="http://schemas.microsoft.com/office/drawing/2014/main" xmlns="" val="20002"/>
                    </a:ext>
                  </a:extLst>
                </a:gridCol>
              </a:tblGrid>
              <a:tr h="630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EVENTS</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ERA</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lumMod val="50000"/>
                              <a:lumOff val="50000"/>
                            </a:schemeClr>
                          </a:solidFill>
                          <a:effectLst/>
                          <a:latin typeface="Arial" charset="0"/>
                          <a:ea typeface="Times New Roman" pitchFamily="18" charset="0"/>
                          <a:cs typeface="Arial" charset="0"/>
                        </a:rPr>
                        <a:t>Termination of subduction, Thermal expansion, Tilting, Translation, Transtension, Transpression, Terracing</a:t>
                      </a:r>
                      <a:endParaRPr kumimoji="0" lang="en-US" sz="1600" b="1" i="0" u="none" strike="noStrike" cap="none" normalizeH="0" baseline="0" dirty="0">
                        <a:ln>
                          <a:noFill/>
                        </a:ln>
                        <a:solidFill>
                          <a:schemeClr val="tx1">
                            <a:lumMod val="50000"/>
                            <a:lumOff val="50000"/>
                          </a:schemeClr>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LATE CENOZOIC</a:t>
                      </a:r>
                      <a:endParaRPr kumimoji="0" lang="en-US" sz="24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2"/>
                          </a:solidFill>
                          <a:effectLst/>
                          <a:latin typeface="Arial" charset="0"/>
                          <a:ea typeface="Times New Roman" pitchFamily="18" charset="0"/>
                          <a:cs typeface="Arial" charset="0"/>
                        </a:rPr>
                        <a:t>Under-plating</a:t>
                      </a:r>
                      <a:endParaRPr kumimoji="0" lang="en-US" sz="1000" b="0" i="0" u="none" strike="noStrike" cap="none" normalizeH="0" baseline="0">
                        <a:ln>
                          <a:noFill/>
                        </a:ln>
                        <a:solidFill>
                          <a:schemeClr val="bg2"/>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bg2"/>
                          </a:solidFill>
                          <a:effectLst/>
                          <a:latin typeface="Arial" charset="0"/>
                          <a:ea typeface="Times New Roman" pitchFamily="18" charset="0"/>
                          <a:cs typeface="Arial" charset="0"/>
                        </a:rPr>
                        <a:t>Uplift</a:t>
                      </a:r>
                      <a:endParaRPr kumimoji="0" lang="en-US" sz="1000" b="0" i="0" u="none" strike="noStrike" cap="none" normalizeH="0" baseline="0">
                        <a:ln>
                          <a:noFill/>
                        </a:ln>
                        <a:solidFill>
                          <a:schemeClr val="bg2"/>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bg2"/>
                          </a:solidFill>
                          <a:effectLst/>
                          <a:latin typeface="Arial" charset="0"/>
                          <a:ea typeface="Times New Roman" pitchFamily="18" charset="0"/>
                          <a:cs typeface="Arial" charset="0"/>
                        </a:rPr>
                        <a:t>Un-roofing</a:t>
                      </a:r>
                      <a:endParaRPr kumimoji="0" lang="en-US" sz="1000" b="0" i="0" u="none" strike="noStrike" cap="none" normalizeH="0" baseline="0">
                        <a:ln>
                          <a:noFill/>
                        </a:ln>
                        <a:solidFill>
                          <a:schemeClr val="bg2"/>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bg2"/>
                          </a:solidFill>
                          <a:effectLst/>
                          <a:latin typeface="Arial" charset="0"/>
                          <a:ea typeface="Times New Roman" pitchFamily="18" charset="0"/>
                          <a:cs typeface="Arial" charset="0"/>
                        </a:rPr>
                        <a:t>Undulating</a:t>
                      </a:r>
                      <a:endParaRPr kumimoji="0" lang="en-US" sz="2400" b="0" i="0" u="none" strike="noStrike" cap="none" normalizeH="0" baseline="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EARLY CENOZOIC</a:t>
                      </a:r>
                      <a:endParaRPr kumimoji="0" lang="en-US" sz="24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446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2"/>
                          </a:solidFill>
                          <a:effectLst/>
                          <a:latin typeface="Arial" charset="0"/>
                          <a:ea typeface="Times New Roman" pitchFamily="18" charset="0"/>
                          <a:cs typeface="Arial" charset="0"/>
                        </a:rPr>
                        <a:t>Magmatic Madness</a:t>
                      </a:r>
                      <a:endParaRPr kumimoji="0" lang="en-US" sz="1000" b="0" i="0" u="none" strike="noStrike" cap="none" normalizeH="0" baseline="0">
                        <a:ln>
                          <a:noFill/>
                        </a:ln>
                        <a:solidFill>
                          <a:schemeClr val="bg2"/>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bg2"/>
                          </a:solidFill>
                          <a:effectLst/>
                          <a:latin typeface="Arial" charset="0"/>
                          <a:ea typeface="Times New Roman" pitchFamily="18" charset="0"/>
                          <a:cs typeface="Arial" charset="0"/>
                        </a:rPr>
                        <a:t>Metamorphism</a:t>
                      </a:r>
                      <a:endParaRPr kumimoji="0" lang="en-US" sz="2400" b="0" i="0" u="none" strike="noStrike" cap="none" normalizeH="0" baseline="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MESOZOIC</a:t>
                      </a:r>
                      <a:endParaRPr kumimoji="0" lang="en-US" sz="24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latin typeface="Arial" charset="0"/>
                          <a:ea typeface="Times New Roman" pitchFamily="18" charset="0"/>
                          <a:cs typeface="Arial" charset="0"/>
                        </a:rPr>
                        <a:t>Stable Shelf Sedimentation</a:t>
                      </a:r>
                      <a:endParaRPr kumimoji="0" lang="en-US" sz="28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ea typeface="Times New Roman" pitchFamily="18" charset="0"/>
                          <a:cs typeface="Arial" charset="0"/>
                        </a:rPr>
                        <a:t>PALEOZOIC</a:t>
                      </a:r>
                      <a:endParaRPr kumimoji="0" lang="en-US" sz="20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sp>
        <p:nvSpPr>
          <p:cNvPr id="4" name="WordArt 32"/>
          <p:cNvSpPr>
            <a:spLocks noChangeArrowheads="1" noChangeShapeType="1" noTextEdit="1"/>
          </p:cNvSpPr>
          <p:nvPr/>
        </p:nvSpPr>
        <p:spPr bwMode="auto">
          <a:xfrm rot="-5400000">
            <a:off x="1909762" y="1214438"/>
            <a:ext cx="638175" cy="6477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T</a:t>
            </a:r>
          </a:p>
        </p:txBody>
      </p:sp>
      <p:sp>
        <p:nvSpPr>
          <p:cNvPr id="5" name="WordArt 33"/>
          <p:cNvSpPr>
            <a:spLocks noChangeArrowheads="1" noChangeShapeType="1" noTextEdit="1"/>
          </p:cNvSpPr>
          <p:nvPr/>
        </p:nvSpPr>
        <p:spPr bwMode="auto">
          <a:xfrm rot="-5400000">
            <a:off x="1971675" y="2676525"/>
            <a:ext cx="514350" cy="6477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U</a:t>
            </a:r>
          </a:p>
        </p:txBody>
      </p:sp>
      <p:sp>
        <p:nvSpPr>
          <p:cNvPr id="6" name="WordArt 34"/>
          <p:cNvSpPr>
            <a:spLocks noChangeArrowheads="1" noChangeShapeType="1" noTextEdit="1"/>
          </p:cNvSpPr>
          <p:nvPr/>
        </p:nvSpPr>
        <p:spPr bwMode="auto">
          <a:xfrm rot="-5400000">
            <a:off x="1909762" y="4186238"/>
            <a:ext cx="638175" cy="6477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M</a:t>
            </a:r>
          </a:p>
        </p:txBody>
      </p:sp>
      <p:sp>
        <p:nvSpPr>
          <p:cNvPr id="7" name="WordArt 35"/>
          <p:cNvSpPr>
            <a:spLocks noChangeArrowheads="1" noChangeShapeType="1" noTextEdit="1"/>
          </p:cNvSpPr>
          <p:nvPr/>
        </p:nvSpPr>
        <p:spPr bwMode="auto">
          <a:xfrm rot="-5400000">
            <a:off x="1909762" y="5557838"/>
            <a:ext cx="638175" cy="647700"/>
          </a:xfrm>
          <a:prstGeom prst="rect">
            <a:avLst/>
          </a:prstGeom>
        </p:spPr>
        <p:txBody>
          <a:bodyPr wrap="none" fromWordArt="1">
            <a:prstTxWarp prst="textFadeUp">
              <a:avLst>
                <a:gd name="adj" fmla="val 9991"/>
              </a:avLst>
            </a:prstTxWarp>
          </a:bodyPr>
          <a:lstStyle/>
          <a:p>
            <a:pPr algn="ctr"/>
            <a:r>
              <a:rPr lang="en-US" sz="3600" kern="10" dirty="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GBR_NASA"/>
          <p:cNvPicPr>
            <a:picLocks noChangeAspect="1" noChangeArrowheads="1"/>
          </p:cNvPicPr>
          <p:nvPr/>
        </p:nvPicPr>
        <p:blipFill>
          <a:blip r:embed="rId3" cstate="print"/>
          <a:srcRect/>
          <a:stretch>
            <a:fillRect/>
          </a:stretch>
        </p:blipFill>
        <p:spPr bwMode="auto">
          <a:xfrm>
            <a:off x="0" y="762000"/>
            <a:ext cx="9144000" cy="4391025"/>
          </a:xfrm>
          <a:prstGeom prst="rect">
            <a:avLst/>
          </a:prstGeom>
          <a:noFill/>
          <a:ln w="9525">
            <a:noFill/>
            <a:miter lim="800000"/>
            <a:headEnd/>
            <a:tailEnd/>
          </a:ln>
        </p:spPr>
      </p:pic>
      <p:sp>
        <p:nvSpPr>
          <p:cNvPr id="14339" name="Text Box 4"/>
          <p:cNvSpPr txBox="1">
            <a:spLocks noChangeArrowheads="1"/>
          </p:cNvSpPr>
          <p:nvPr/>
        </p:nvSpPr>
        <p:spPr bwMode="auto">
          <a:xfrm>
            <a:off x="2270125" y="5791200"/>
            <a:ext cx="4587875" cy="519113"/>
          </a:xfrm>
          <a:prstGeom prst="rect">
            <a:avLst/>
          </a:prstGeom>
          <a:noFill/>
          <a:ln w="9525">
            <a:noFill/>
            <a:miter lim="800000"/>
            <a:headEnd/>
            <a:tailEnd/>
          </a:ln>
        </p:spPr>
        <p:txBody>
          <a:bodyPr>
            <a:spAutoFit/>
          </a:bodyPr>
          <a:lstStyle/>
          <a:p>
            <a:pPr algn="ctr"/>
            <a:r>
              <a:rPr lang="en-US"/>
              <a:t>Great Barrier Reef, Australia</a:t>
            </a:r>
          </a:p>
        </p:txBody>
      </p:sp>
      <p:sp>
        <p:nvSpPr>
          <p:cNvPr id="4" name="TextBox 3"/>
          <p:cNvSpPr txBox="1"/>
          <p:nvPr/>
        </p:nvSpPr>
        <p:spPr>
          <a:xfrm>
            <a:off x="381000" y="1276290"/>
            <a:ext cx="1676400" cy="400110"/>
          </a:xfrm>
          <a:prstGeom prst="rect">
            <a:avLst/>
          </a:prstGeom>
          <a:noFill/>
        </p:spPr>
        <p:txBody>
          <a:bodyPr wrap="square" rtlCol="0">
            <a:spAutoFit/>
          </a:bodyPr>
          <a:lstStyle/>
          <a:p>
            <a:pPr algn="ctr"/>
            <a:r>
              <a:rPr lang="en-US" sz="2000" dirty="0">
                <a:latin typeface="Arial" pitchFamily="34" charset="0"/>
                <a:cs typeface="Arial" pitchFamily="34" charset="0"/>
              </a:rPr>
              <a:t>Limestone</a:t>
            </a:r>
          </a:p>
        </p:txBody>
      </p:sp>
      <p:cxnSp>
        <p:nvCxnSpPr>
          <p:cNvPr id="6" name="Straight Arrow Connector 5"/>
          <p:cNvCxnSpPr/>
          <p:nvPr/>
        </p:nvCxnSpPr>
        <p:spPr bwMode="auto">
          <a:xfrm>
            <a:off x="1905000" y="1524000"/>
            <a:ext cx="1828800" cy="152400"/>
          </a:xfrm>
          <a:prstGeom prst="straightConnector1">
            <a:avLst/>
          </a:prstGeom>
          <a:solidFill>
            <a:schemeClr val="accent1"/>
          </a:solidFill>
          <a:ln w="25400" cap="flat" cmpd="sng" algn="ctr">
            <a:solidFill>
              <a:schemeClr val="bg1"/>
            </a:solidFill>
            <a:prstDash val="solid"/>
            <a:round/>
            <a:headEnd type="none" w="med" len="med"/>
            <a:tailEnd type="arrow"/>
          </a:ln>
          <a:effectLst>
            <a:outerShdw blurRad="50800" dist="38100" dir="8100000" algn="tr" rotWithShape="0">
              <a:prstClr val="black">
                <a:alpha val="40000"/>
              </a:prstClr>
            </a:outerShdw>
          </a:effectLst>
        </p:spPr>
      </p:cxnSp>
      <p:cxnSp>
        <p:nvCxnSpPr>
          <p:cNvPr id="9" name="Straight Arrow Connector 8"/>
          <p:cNvCxnSpPr/>
          <p:nvPr/>
        </p:nvCxnSpPr>
        <p:spPr bwMode="auto">
          <a:xfrm rot="16200000" flipH="1">
            <a:off x="1638300" y="1790700"/>
            <a:ext cx="762000" cy="228600"/>
          </a:xfrm>
          <a:prstGeom prst="straightConnector1">
            <a:avLst/>
          </a:prstGeom>
          <a:solidFill>
            <a:schemeClr val="accent1"/>
          </a:solidFill>
          <a:ln w="25400" cap="flat" cmpd="sng" algn="ctr">
            <a:solidFill>
              <a:schemeClr val="bg1"/>
            </a:solidFill>
            <a:prstDash val="solid"/>
            <a:round/>
            <a:headEnd type="none" w="med" len="med"/>
            <a:tailEnd type="arrow"/>
          </a:ln>
          <a:effectLst>
            <a:outerShdw blurRad="50800" dist="38100" dir="8100000" algn="tr" rotWithShape="0">
              <a:prstClr val="black">
                <a:alpha val="40000"/>
              </a:prstClr>
            </a:outerShdw>
          </a:effectLst>
        </p:spPr>
      </p:cxnSp>
      <p:sp>
        <p:nvSpPr>
          <p:cNvPr id="2" name="TextBox 1">
            <a:extLst>
              <a:ext uri="{FF2B5EF4-FFF2-40B4-BE49-F238E27FC236}">
                <a16:creationId xmlns:a16="http://schemas.microsoft.com/office/drawing/2014/main" xmlns="" id="{E42E5C16-0F8F-4A98-8BFE-947661E05B86}"/>
              </a:ext>
            </a:extLst>
          </p:cNvPr>
          <p:cNvSpPr txBox="1"/>
          <p:nvPr/>
        </p:nvSpPr>
        <p:spPr>
          <a:xfrm>
            <a:off x="4215810" y="4629312"/>
            <a:ext cx="1956391" cy="400110"/>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no mountains</a:t>
            </a:r>
          </a:p>
        </p:txBody>
      </p:sp>
      <p:sp>
        <p:nvSpPr>
          <p:cNvPr id="3" name="Arrow: Right 2">
            <a:extLst>
              <a:ext uri="{FF2B5EF4-FFF2-40B4-BE49-F238E27FC236}">
                <a16:creationId xmlns:a16="http://schemas.microsoft.com/office/drawing/2014/main" xmlns="" id="{CA9B957A-CFB0-4F5E-97DD-2F4CED8A9BBD}"/>
              </a:ext>
            </a:extLst>
          </p:cNvPr>
          <p:cNvSpPr/>
          <p:nvPr/>
        </p:nvSpPr>
        <p:spPr bwMode="auto">
          <a:xfrm rot="15039938">
            <a:off x="3550612" y="3149136"/>
            <a:ext cx="2153414" cy="691116"/>
          </a:xfrm>
          <a:prstGeom prst="rightArrow">
            <a:avLst/>
          </a:prstGeom>
          <a:solidFill>
            <a:srgbClr val="9966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3A5B7FDD-49C1-4C50-AD7D-0BE2B0E58A5F}"/>
              </a:ext>
            </a:extLst>
          </p:cNvPr>
          <p:cNvSpPr txBox="1"/>
          <p:nvPr/>
        </p:nvSpPr>
        <p:spPr>
          <a:xfrm rot="4272639">
            <a:off x="3624654" y="3392276"/>
            <a:ext cx="2131617" cy="338554"/>
          </a:xfrm>
          <a:prstGeom prst="rect">
            <a:avLst/>
          </a:prstGeom>
          <a:noFill/>
        </p:spPr>
        <p:txBody>
          <a:bodyPr wrap="square" rtlCol="0">
            <a:spAutoFit/>
          </a:bodyPr>
          <a:lstStyle/>
          <a:p>
            <a:r>
              <a:rPr lang="en-US" sz="1600" b="1" dirty="0">
                <a:solidFill>
                  <a:schemeClr val="tx1"/>
                </a:solidFill>
                <a:latin typeface="Arial" panose="020B0604020202020204" pitchFamily="34" charset="0"/>
                <a:cs typeface="Arial" panose="020B0604020202020204" pitchFamily="34" charset="0"/>
              </a:rPr>
              <a:t>Very little sediment</a:t>
            </a:r>
          </a:p>
        </p:txBody>
      </p:sp>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4242</TotalTime>
  <Words>2666</Words>
  <Application>Microsoft Office PowerPoint</Application>
  <PresentationFormat>On-screen Show (4:3)</PresentationFormat>
  <Paragraphs>302</Paragraphs>
  <Slides>38</Slides>
  <Notes>38</Notes>
  <HiddenSlides>0</HiddenSlides>
  <MMClips>0</MMClips>
  <ScaleCrop>false</ScaleCrop>
  <HeadingPairs>
    <vt:vector size="4" baseType="variant">
      <vt:variant>
        <vt:lpstr>Theme</vt:lpstr>
      </vt:variant>
      <vt:variant>
        <vt:i4>2</vt:i4>
      </vt:variant>
      <vt:variant>
        <vt:lpstr>Slide Titles</vt:lpstr>
      </vt:variant>
      <vt:variant>
        <vt:i4>38</vt:i4>
      </vt:variant>
    </vt:vector>
  </HeadingPairs>
  <TitlesOfParts>
    <vt:vector size="40" baseType="lpstr">
      <vt:lpstr>Default Design</vt:lpstr>
      <vt:lpstr>1_Default Design</vt:lpstr>
      <vt:lpstr>Natural History  of the Salton Trough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Pangaea Breakup</vt:lpstr>
      <vt:lpstr>PowerPoint Presentation</vt:lpstr>
      <vt:lpst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Salton Trough Geology</dc:title>
  <dc:creator>Jacobson</dc:creator>
  <cp:lastModifiedBy>Gary Jacobson</cp:lastModifiedBy>
  <cp:revision>146</cp:revision>
  <dcterms:modified xsi:type="dcterms:W3CDTF">2019-02-22T18:34:14Z</dcterms:modified>
</cp:coreProperties>
</file>